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xml" ContentType="application/vnd.openxmlformats-officedocument.presentationml.notesSlide+xml"/>
  <Override PartName="/ppt/ink/ink1.xml" ContentType="application/inkml+xml"/>
  <Override PartName="/ppt/ink/ink2.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84" r:id="rId1"/>
  </p:sldMasterIdLst>
  <p:notesMasterIdLst>
    <p:notesMasterId r:id="rId21"/>
  </p:notesMasterIdLst>
  <p:sldIdLst>
    <p:sldId id="265" r:id="rId2"/>
    <p:sldId id="384" r:id="rId3"/>
    <p:sldId id="389" r:id="rId4"/>
    <p:sldId id="398" r:id="rId5"/>
    <p:sldId id="382" r:id="rId6"/>
    <p:sldId id="383" r:id="rId7"/>
    <p:sldId id="385" r:id="rId8"/>
    <p:sldId id="394" r:id="rId9"/>
    <p:sldId id="392" r:id="rId10"/>
    <p:sldId id="395" r:id="rId11"/>
    <p:sldId id="396" r:id="rId12"/>
    <p:sldId id="397" r:id="rId13"/>
    <p:sldId id="390" r:id="rId14"/>
    <p:sldId id="399" r:id="rId15"/>
    <p:sldId id="400" r:id="rId16"/>
    <p:sldId id="401" r:id="rId17"/>
    <p:sldId id="403" r:id="rId18"/>
    <p:sldId id="402" r:id="rId19"/>
    <p:sldId id="267" r:id="rId20"/>
  </p:sldIdLst>
  <p:sldSz cx="9144000" cy="6858000" type="screen4x3"/>
  <p:notesSz cx="6858000" cy="9144000"/>
  <p:defaultTextStyle>
    <a:defPPr>
      <a:defRPr lang="en-GB"/>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1344" userDrawn="1">
          <p15:clr>
            <a:srgbClr val="A4A3A4"/>
          </p15:clr>
        </p15:guide>
        <p15:guide id="2" pos="20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MB"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0749F"/>
    <a:srgbClr val="92D050"/>
    <a:srgbClr val="35AAE3"/>
    <a:srgbClr val="9FA2A7"/>
    <a:srgbClr val="C01327"/>
    <a:srgbClr val="37A8DF"/>
    <a:srgbClr val="0177A6"/>
    <a:srgbClr val="AEDAEA"/>
    <a:srgbClr val="368CB6"/>
    <a:srgbClr val="BE36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109" autoAdjust="0"/>
    <p:restoredTop sz="94671" autoAdjust="0"/>
  </p:normalViewPr>
  <p:slideViewPr>
    <p:cSldViewPr>
      <p:cViewPr>
        <p:scale>
          <a:sx n="80" d="100"/>
          <a:sy n="80" d="100"/>
        </p:scale>
        <p:origin x="-6" y="-39"/>
      </p:cViewPr>
      <p:guideLst>
        <p:guide orient="horz" pos="1344"/>
        <p:guide pos="204"/>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oleObject" Target="file:///C:\Egnyte\Shared\6.%20BD%20&amp;%20Marketing\Conferences%20&amp;%20events\2016%20Conferences\Saudi%20British%20Joint%20Business%20Council\Saudi%20figure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Egnyte\Shared\6.%20BD%20&amp;%20Marketing\Conferences%20&amp;%20events\2016%20Conferences\Saudi%20British%20Joint%20Business%20Council\Saudi%20figure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Egnyte\Shared\6.%20BD%20&amp;%20Marketing\Conferences%20&amp;%20events\2016%20Conferences\Saudi%20British%20Joint%20Business%20Council\Saudi%20figures.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859650162124402"/>
          <c:y val="3.4264467690724422E-2"/>
          <c:w val="0.69438136721513399"/>
          <c:h val="0.9334167634854772"/>
        </c:manualLayout>
      </c:layout>
      <c:barChart>
        <c:barDir val="col"/>
        <c:grouping val="stacked"/>
        <c:varyColors val="0"/>
        <c:ser>
          <c:idx val="0"/>
          <c:order val="0"/>
          <c:tx>
            <c:strRef>
              <c:f>'New jobs'!$A$2</c:f>
              <c:strCache>
                <c:ptCount val="1"/>
                <c:pt idx="0">
                  <c:v>Retail</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'New jobs'!$B$1</c:f>
              <c:strCache>
                <c:ptCount val="1"/>
                <c:pt idx="0">
                  <c:v>Saudis</c:v>
                </c:pt>
              </c:strCache>
            </c:strRef>
          </c:cat>
          <c:val>
            <c:numRef>
              <c:f>'New jobs'!$B$2</c:f>
              <c:numCache>
                <c:formatCode>_-* #,##0_-;\-* #,##0_-;_-* "-"??_-;_-@_-</c:formatCode>
                <c:ptCount val="1"/>
                <c:pt idx="0">
                  <c:v>800000</c:v>
                </c:pt>
              </c:numCache>
            </c:numRef>
          </c:val>
          <c:extLst>
            <c:ext xmlns:c16="http://schemas.microsoft.com/office/drawing/2014/chart" uri="{C3380CC4-5D6E-409C-BE32-E72D297353CC}">
              <c16:uniqueId val="{00000000-C7D0-4A5E-9B42-A305BCB3D8CC}"/>
            </c:ext>
          </c:extLst>
        </c:ser>
        <c:ser>
          <c:idx val="1"/>
          <c:order val="1"/>
          <c:tx>
            <c:strRef>
              <c:f>'New jobs'!$A$3</c:f>
              <c:strCache>
                <c:ptCount val="1"/>
                <c:pt idx="0">
                  <c:v>Tourism</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'New jobs'!$B$1</c:f>
              <c:strCache>
                <c:ptCount val="1"/>
                <c:pt idx="0">
                  <c:v>Saudis</c:v>
                </c:pt>
              </c:strCache>
            </c:strRef>
          </c:cat>
          <c:val>
            <c:numRef>
              <c:f>'New jobs'!$B$3</c:f>
              <c:numCache>
                <c:formatCode>_-* #,##0_-;\-* #,##0_-;_-* "-"??_-;_-@_-</c:formatCode>
                <c:ptCount val="1"/>
                <c:pt idx="0">
                  <c:v>800000</c:v>
                </c:pt>
              </c:numCache>
            </c:numRef>
          </c:val>
          <c:extLst>
            <c:ext xmlns:c16="http://schemas.microsoft.com/office/drawing/2014/chart" uri="{C3380CC4-5D6E-409C-BE32-E72D297353CC}">
              <c16:uniqueId val="{00000001-C7D0-4A5E-9B42-A305BCB3D8CC}"/>
            </c:ext>
          </c:extLst>
        </c:ser>
        <c:ser>
          <c:idx val="2"/>
          <c:order val="2"/>
          <c:tx>
            <c:strRef>
              <c:f>'New jobs'!$A$4</c:f>
              <c:strCache>
                <c:ptCount val="1"/>
                <c:pt idx="0">
                  <c:v>Nursing</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'New jobs'!$B$1</c:f>
              <c:strCache>
                <c:ptCount val="1"/>
                <c:pt idx="0">
                  <c:v>Saudis</c:v>
                </c:pt>
              </c:strCache>
            </c:strRef>
          </c:cat>
          <c:val>
            <c:numRef>
              <c:f>'New jobs'!$B$4</c:f>
              <c:numCache>
                <c:formatCode>_-* #,##0_-;\-* #,##0_-;_-* "-"??_-;_-@_-</c:formatCode>
                <c:ptCount val="1"/>
                <c:pt idx="0">
                  <c:v>200000</c:v>
                </c:pt>
              </c:numCache>
            </c:numRef>
          </c:val>
          <c:extLst>
            <c:ext xmlns:c16="http://schemas.microsoft.com/office/drawing/2014/chart" uri="{C3380CC4-5D6E-409C-BE32-E72D297353CC}">
              <c16:uniqueId val="{00000002-C7D0-4A5E-9B42-A305BCB3D8CC}"/>
            </c:ext>
          </c:extLst>
        </c:ser>
        <c:ser>
          <c:idx val="3"/>
          <c:order val="3"/>
          <c:tx>
            <c:strRef>
              <c:f>'New jobs'!$A$5</c:f>
              <c:strCache>
                <c:ptCount val="1"/>
                <c:pt idx="0">
                  <c:v>Start-ups</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'New jobs'!$B$1</c:f>
              <c:strCache>
                <c:ptCount val="1"/>
                <c:pt idx="0">
                  <c:v>Saudis</c:v>
                </c:pt>
              </c:strCache>
            </c:strRef>
          </c:cat>
          <c:val>
            <c:numRef>
              <c:f>'New jobs'!$B$5</c:f>
              <c:numCache>
                <c:formatCode>_-* #,##0_-;\-* #,##0_-;_-* "-"??_-;_-@_-</c:formatCode>
                <c:ptCount val="1"/>
                <c:pt idx="0">
                  <c:v>104000</c:v>
                </c:pt>
              </c:numCache>
            </c:numRef>
          </c:val>
          <c:extLst>
            <c:ext xmlns:c16="http://schemas.microsoft.com/office/drawing/2014/chart" uri="{C3380CC4-5D6E-409C-BE32-E72D297353CC}">
              <c16:uniqueId val="{00000003-C7D0-4A5E-9B42-A305BCB3D8CC}"/>
            </c:ext>
          </c:extLst>
        </c:ser>
        <c:ser>
          <c:idx val="4"/>
          <c:order val="4"/>
          <c:tx>
            <c:strRef>
              <c:f>'New jobs'!$A$6</c:f>
              <c:strCache>
                <c:ptCount val="1"/>
                <c:pt idx="0">
                  <c:v>Military manufacture</c:v>
                </c:pt>
              </c:strCache>
            </c:strRef>
          </c:tx>
          <c:spPr>
            <a:solidFill>
              <a:srgbClr val="92D050"/>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'New jobs'!$B$1</c:f>
              <c:strCache>
                <c:ptCount val="1"/>
                <c:pt idx="0">
                  <c:v>Saudis</c:v>
                </c:pt>
              </c:strCache>
            </c:strRef>
          </c:cat>
          <c:val>
            <c:numRef>
              <c:f>'New jobs'!$B$6</c:f>
              <c:numCache>
                <c:formatCode>_-* #,##0_-;\-* #,##0_-;_-* "-"??_-;_-@_-</c:formatCode>
                <c:ptCount val="1"/>
                <c:pt idx="0">
                  <c:v>95000</c:v>
                </c:pt>
              </c:numCache>
            </c:numRef>
          </c:val>
          <c:extLst>
            <c:ext xmlns:c16="http://schemas.microsoft.com/office/drawing/2014/chart" uri="{C3380CC4-5D6E-409C-BE32-E72D297353CC}">
              <c16:uniqueId val="{00000004-C7D0-4A5E-9B42-A305BCB3D8CC}"/>
            </c:ext>
          </c:extLst>
        </c:ser>
        <c:ser>
          <c:idx val="5"/>
          <c:order val="5"/>
          <c:tx>
            <c:strRef>
              <c:f>'New jobs'!$A$7</c:f>
              <c:strCache>
                <c:ptCount val="1"/>
                <c:pt idx="0">
                  <c:v>Mining</c:v>
                </c:pt>
              </c:strCache>
            </c:strRef>
          </c:tx>
          <c:spPr>
            <a:solidFill>
              <a:schemeClr val="accent6"/>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'New jobs'!$B$1</c:f>
              <c:strCache>
                <c:ptCount val="1"/>
                <c:pt idx="0">
                  <c:v>Saudis</c:v>
                </c:pt>
              </c:strCache>
            </c:strRef>
          </c:cat>
          <c:val>
            <c:numRef>
              <c:f>'New jobs'!$B$7</c:f>
              <c:numCache>
                <c:formatCode>_-* #,##0_-;\-* #,##0_-;_-* "-"??_-;_-@_-</c:formatCode>
                <c:ptCount val="1"/>
                <c:pt idx="0">
                  <c:v>90000</c:v>
                </c:pt>
              </c:numCache>
            </c:numRef>
          </c:val>
          <c:extLst>
            <c:ext xmlns:c16="http://schemas.microsoft.com/office/drawing/2014/chart" uri="{C3380CC4-5D6E-409C-BE32-E72D297353CC}">
              <c16:uniqueId val="{00000005-C7D0-4A5E-9B42-A305BCB3D8CC}"/>
            </c:ext>
          </c:extLst>
        </c:ser>
        <c:ser>
          <c:idx val="6"/>
          <c:order val="6"/>
          <c:tx>
            <c:strRef>
              <c:f>'New jobs'!$A$8</c:f>
              <c:strCache>
                <c:ptCount val="1"/>
                <c:pt idx="0">
                  <c:v>Third sector</c:v>
                </c:pt>
              </c:strCache>
            </c:strRef>
          </c:tx>
          <c:spPr>
            <a:solidFill>
              <a:schemeClr val="accent1">
                <a:lumMod val="60000"/>
              </a:schemeClr>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'New jobs'!$B$1</c:f>
              <c:strCache>
                <c:ptCount val="1"/>
                <c:pt idx="0">
                  <c:v>Saudis</c:v>
                </c:pt>
              </c:strCache>
            </c:strRef>
          </c:cat>
          <c:val>
            <c:numRef>
              <c:f>'New jobs'!$B$8</c:f>
              <c:numCache>
                <c:formatCode>_-* #,##0_-;\-* #,##0_-;_-* "-"??_-;_-@_-</c:formatCode>
                <c:ptCount val="1"/>
                <c:pt idx="0">
                  <c:v>84000</c:v>
                </c:pt>
              </c:numCache>
            </c:numRef>
          </c:val>
          <c:extLst>
            <c:ext xmlns:c16="http://schemas.microsoft.com/office/drawing/2014/chart" uri="{C3380CC4-5D6E-409C-BE32-E72D297353CC}">
              <c16:uniqueId val="{00000006-C7D0-4A5E-9B42-A305BCB3D8CC}"/>
            </c:ext>
          </c:extLst>
        </c:ser>
        <c:ser>
          <c:idx val="7"/>
          <c:order val="7"/>
          <c:tx>
            <c:strRef>
              <c:f>'New jobs'!$A$9</c:f>
              <c:strCache>
                <c:ptCount val="1"/>
                <c:pt idx="0">
                  <c:v>Counsellors 21000</c:v>
                </c:pt>
              </c:strCache>
            </c:strRef>
          </c:tx>
          <c:spPr>
            <a:solidFill>
              <a:schemeClr val="accent2">
                <a:lumMod val="60000"/>
              </a:schemeClr>
            </a:solidFill>
            <a:ln>
              <a:noFill/>
            </a:ln>
            <a:effectLst/>
          </c:spPr>
          <c:invertIfNegative val="0"/>
          <c:cat>
            <c:strRef>
              <c:f>'New jobs'!$B$1</c:f>
              <c:strCache>
                <c:ptCount val="1"/>
                <c:pt idx="0">
                  <c:v>Saudis</c:v>
                </c:pt>
              </c:strCache>
            </c:strRef>
          </c:cat>
          <c:val>
            <c:numRef>
              <c:f>'New jobs'!$B$9</c:f>
              <c:numCache>
                <c:formatCode>_-* #,##0_-;\-* #,##0_-;_-* "-"??_-;_-@_-</c:formatCode>
                <c:ptCount val="1"/>
                <c:pt idx="0">
                  <c:v>21000</c:v>
                </c:pt>
              </c:numCache>
            </c:numRef>
          </c:val>
          <c:extLst>
            <c:ext xmlns:c16="http://schemas.microsoft.com/office/drawing/2014/chart" uri="{C3380CC4-5D6E-409C-BE32-E72D297353CC}">
              <c16:uniqueId val="{00000007-C7D0-4A5E-9B42-A305BCB3D8CC}"/>
            </c:ext>
          </c:extLst>
        </c:ser>
        <c:ser>
          <c:idx val="8"/>
          <c:order val="8"/>
          <c:tx>
            <c:strRef>
              <c:f>'New jobs'!$A$10</c:f>
              <c:strCache>
                <c:ptCount val="1"/>
                <c:pt idx="0">
                  <c:v>IT 20,000</c:v>
                </c:pt>
              </c:strCache>
            </c:strRef>
          </c:tx>
          <c:spPr>
            <a:solidFill>
              <a:schemeClr val="accent3">
                <a:lumMod val="60000"/>
              </a:schemeClr>
            </a:solidFill>
            <a:ln>
              <a:noFill/>
            </a:ln>
            <a:effectLst/>
          </c:spPr>
          <c:invertIfNegative val="0"/>
          <c:cat>
            <c:strRef>
              <c:f>'New jobs'!$B$1</c:f>
              <c:strCache>
                <c:ptCount val="1"/>
                <c:pt idx="0">
                  <c:v>Saudis</c:v>
                </c:pt>
              </c:strCache>
            </c:strRef>
          </c:cat>
          <c:val>
            <c:numRef>
              <c:f>'New jobs'!$B$10</c:f>
              <c:numCache>
                <c:formatCode>_-* #,##0_-;\-* #,##0_-;_-* "-"??_-;_-@_-</c:formatCode>
                <c:ptCount val="1"/>
                <c:pt idx="0">
                  <c:v>20000</c:v>
                </c:pt>
              </c:numCache>
            </c:numRef>
          </c:val>
          <c:extLst>
            <c:ext xmlns:c16="http://schemas.microsoft.com/office/drawing/2014/chart" uri="{C3380CC4-5D6E-409C-BE32-E72D297353CC}">
              <c16:uniqueId val="{00000008-C7D0-4A5E-9B42-A305BCB3D8CC}"/>
            </c:ext>
          </c:extLst>
        </c:ser>
        <c:ser>
          <c:idx val="9"/>
          <c:order val="9"/>
          <c:tx>
            <c:strRef>
              <c:f>'New jobs'!$A$11</c:f>
              <c:strCache>
                <c:ptCount val="1"/>
                <c:pt idx="0">
                  <c:v>Spin-outs 7,600</c:v>
                </c:pt>
              </c:strCache>
            </c:strRef>
          </c:tx>
          <c:spPr>
            <a:solidFill>
              <a:schemeClr val="accent4">
                <a:lumMod val="60000"/>
              </a:schemeClr>
            </a:solidFill>
            <a:ln>
              <a:noFill/>
            </a:ln>
            <a:effectLst/>
          </c:spPr>
          <c:invertIfNegative val="0"/>
          <c:cat>
            <c:strRef>
              <c:f>'New jobs'!$B$1</c:f>
              <c:strCache>
                <c:ptCount val="1"/>
                <c:pt idx="0">
                  <c:v>Saudis</c:v>
                </c:pt>
              </c:strCache>
            </c:strRef>
          </c:cat>
          <c:val>
            <c:numRef>
              <c:f>'New jobs'!$B$11</c:f>
              <c:numCache>
                <c:formatCode>_-* #,##0_-;\-* #,##0_-;_-* "-"??_-;_-@_-</c:formatCode>
                <c:ptCount val="1"/>
                <c:pt idx="0">
                  <c:v>7600</c:v>
                </c:pt>
              </c:numCache>
            </c:numRef>
          </c:val>
          <c:extLst>
            <c:ext xmlns:c16="http://schemas.microsoft.com/office/drawing/2014/chart" uri="{C3380CC4-5D6E-409C-BE32-E72D297353CC}">
              <c16:uniqueId val="{00000009-C7D0-4A5E-9B42-A305BCB3D8CC}"/>
            </c:ext>
          </c:extLst>
        </c:ser>
        <c:dLbls>
          <c:showLegendKey val="0"/>
          <c:showVal val="0"/>
          <c:showCatName val="0"/>
          <c:showSerName val="0"/>
          <c:showPercent val="0"/>
          <c:showBubbleSize val="0"/>
        </c:dLbls>
        <c:gapWidth val="150"/>
        <c:overlap val="100"/>
        <c:axId val="584786720"/>
        <c:axId val="584785080"/>
      </c:barChart>
      <c:catAx>
        <c:axId val="584786720"/>
        <c:scaling>
          <c:orientation val="minMax"/>
        </c:scaling>
        <c:delete val="1"/>
        <c:axPos val="b"/>
        <c:numFmt formatCode="General" sourceLinked="1"/>
        <c:majorTickMark val="none"/>
        <c:minorTickMark val="none"/>
        <c:tickLblPos val="nextTo"/>
        <c:crossAx val="584785080"/>
        <c:crosses val="autoZero"/>
        <c:auto val="1"/>
        <c:lblAlgn val="ctr"/>
        <c:lblOffset val="100"/>
        <c:noMultiLvlLbl val="0"/>
      </c:catAx>
      <c:valAx>
        <c:axId val="584785080"/>
        <c:scaling>
          <c:orientation val="minMax"/>
          <c:max val="2200000"/>
          <c:min val="0"/>
        </c:scaling>
        <c:delete val="0"/>
        <c:axPos val="l"/>
        <c:majorGridlines>
          <c:spPr>
            <a:ln w="9525" cap="flat" cmpd="sng" algn="ctr">
              <a:solidFill>
                <a:schemeClr val="tx1">
                  <a:lumMod val="15000"/>
                  <a:lumOff val="85000"/>
                </a:schemeClr>
              </a:solidFill>
              <a:round/>
            </a:ln>
            <a:effectLst/>
          </c:spPr>
        </c:majorGridlines>
        <c:numFmt formatCode="_-* #,##0_-;\-*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84786720"/>
        <c:crosses val="autoZero"/>
        <c:crossBetween val="between"/>
      </c:valAx>
      <c:spPr>
        <a:noFill/>
        <a:ln>
          <a:noFill/>
        </a:ln>
        <a:effectLst/>
      </c:spPr>
    </c:plotArea>
    <c:legend>
      <c:legendPos val="r"/>
      <c:layout>
        <c:manualLayout>
          <c:xMode val="edge"/>
          <c:yMode val="edge"/>
          <c:x val="0.72780990190904715"/>
          <c:y val="0.22478295540261609"/>
          <c:w val="0.26116701732214936"/>
          <c:h val="0.54115149486314384"/>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6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b="1"/>
              <a:t>Military Spending ($)</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4.9456840012126711E-2"/>
          <c:y val="0.14019496290063493"/>
          <c:w val="0.8885411037191725"/>
          <c:h val="0.5800624378490018"/>
        </c:manualLayout>
      </c:layout>
      <c:barChart>
        <c:barDir val="bar"/>
        <c:grouping val="stacked"/>
        <c:varyColors val="0"/>
        <c:ser>
          <c:idx val="0"/>
          <c:order val="0"/>
          <c:tx>
            <c:strRef>
              <c:f>Military!$B$2</c:f>
              <c:strCache>
                <c:ptCount val="1"/>
                <c:pt idx="0">
                  <c:v>Made in KSA</c:v>
                </c:pt>
              </c:strCache>
            </c:strRef>
          </c:tx>
          <c:spPr>
            <a:solidFill>
              <a:srgbClr val="92D050">
                <a:alpha val="50196"/>
              </a:srgbClr>
            </a:solidFill>
            <a:ln>
              <a:noFill/>
            </a:ln>
            <a:effectLst/>
          </c:spPr>
          <c:invertIfNegative val="0"/>
          <c:cat>
            <c:numRef>
              <c:f>Military!$A$3:$A$4</c:f>
              <c:numCache>
                <c:formatCode>General</c:formatCode>
                <c:ptCount val="2"/>
                <c:pt idx="0">
                  <c:v>2030</c:v>
                </c:pt>
                <c:pt idx="1">
                  <c:v>2015</c:v>
                </c:pt>
              </c:numCache>
            </c:numRef>
          </c:cat>
          <c:val>
            <c:numRef>
              <c:f>Military!$B$3:$B$4</c:f>
              <c:numCache>
                <c:formatCode>_-* #,##0_-;\-* #,##0_-;_-* "-"??_-;_-@_-</c:formatCode>
                <c:ptCount val="2"/>
                <c:pt idx="0">
                  <c:v>28500000000</c:v>
                </c:pt>
                <c:pt idx="1">
                  <c:v>1140000000</c:v>
                </c:pt>
              </c:numCache>
            </c:numRef>
          </c:val>
          <c:extLst>
            <c:ext xmlns:c16="http://schemas.microsoft.com/office/drawing/2014/chart" uri="{C3380CC4-5D6E-409C-BE32-E72D297353CC}">
              <c16:uniqueId val="{00000000-4CEC-4F74-9040-05A208127332}"/>
            </c:ext>
          </c:extLst>
        </c:ser>
        <c:ser>
          <c:idx val="1"/>
          <c:order val="1"/>
          <c:tx>
            <c:strRef>
              <c:f>Military!$C$2</c:f>
              <c:strCache>
                <c:ptCount val="1"/>
                <c:pt idx="0">
                  <c:v>Overseas suppliers</c:v>
                </c:pt>
              </c:strCache>
            </c:strRef>
          </c:tx>
          <c:spPr>
            <a:solidFill>
              <a:schemeClr val="accent2">
                <a:lumMod val="20000"/>
                <a:lumOff val="80000"/>
              </a:schemeClr>
            </a:solidFill>
            <a:ln>
              <a:noFill/>
            </a:ln>
            <a:effectLst/>
          </c:spPr>
          <c:invertIfNegative val="0"/>
          <c:cat>
            <c:numRef>
              <c:f>Military!$A$3:$A$4</c:f>
              <c:numCache>
                <c:formatCode>General</c:formatCode>
                <c:ptCount val="2"/>
                <c:pt idx="0">
                  <c:v>2030</c:v>
                </c:pt>
                <c:pt idx="1">
                  <c:v>2015</c:v>
                </c:pt>
              </c:numCache>
            </c:numRef>
          </c:cat>
          <c:val>
            <c:numRef>
              <c:f>Military!$C$3:$C$4</c:f>
              <c:numCache>
                <c:formatCode>_-* #,##0_-;\-* #,##0_-;_-* "-"??_-;_-@_-</c:formatCode>
                <c:ptCount val="2"/>
                <c:pt idx="0">
                  <c:v>28500000000</c:v>
                </c:pt>
                <c:pt idx="1">
                  <c:v>55860000000</c:v>
                </c:pt>
              </c:numCache>
            </c:numRef>
          </c:val>
          <c:extLst>
            <c:ext xmlns:c16="http://schemas.microsoft.com/office/drawing/2014/chart" uri="{C3380CC4-5D6E-409C-BE32-E72D297353CC}">
              <c16:uniqueId val="{00000001-4CEC-4F74-9040-05A208127332}"/>
            </c:ext>
          </c:extLst>
        </c:ser>
        <c:dLbls>
          <c:showLegendKey val="0"/>
          <c:showVal val="0"/>
          <c:showCatName val="0"/>
          <c:showSerName val="0"/>
          <c:showPercent val="0"/>
          <c:showBubbleSize val="0"/>
        </c:dLbls>
        <c:gapWidth val="150"/>
        <c:overlap val="100"/>
        <c:axId val="227451280"/>
        <c:axId val="227453576"/>
      </c:barChart>
      <c:catAx>
        <c:axId val="2274512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27453576"/>
        <c:crosses val="autoZero"/>
        <c:auto val="1"/>
        <c:lblAlgn val="ctr"/>
        <c:lblOffset val="100"/>
        <c:noMultiLvlLbl val="0"/>
      </c:catAx>
      <c:valAx>
        <c:axId val="227453576"/>
        <c:scaling>
          <c:orientation val="minMax"/>
        </c:scaling>
        <c:delete val="0"/>
        <c:axPos val="b"/>
        <c:majorGridlines>
          <c:spPr>
            <a:ln w="9525" cap="flat" cmpd="sng" algn="ctr">
              <a:solidFill>
                <a:schemeClr val="tx1">
                  <a:lumMod val="15000"/>
                  <a:lumOff val="85000"/>
                </a:schemeClr>
              </a:solidFill>
              <a:round/>
            </a:ln>
            <a:effectLst/>
          </c:spPr>
        </c:majorGridlines>
        <c:numFmt formatCode="_-* #,##0_-;\-*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27451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GB" b="1"/>
              <a:t>Employment in military supply</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0747018447225671E-2"/>
          <c:y val="0.13531361206680156"/>
          <c:w val="0.90656014066069956"/>
          <c:h val="0.55926531606691965"/>
        </c:manualLayout>
      </c:layout>
      <c:barChart>
        <c:barDir val="bar"/>
        <c:grouping val="stacked"/>
        <c:varyColors val="0"/>
        <c:ser>
          <c:idx val="0"/>
          <c:order val="0"/>
          <c:tx>
            <c:strRef>
              <c:f>Military!$E$2</c:f>
              <c:strCache>
                <c:ptCount val="1"/>
                <c:pt idx="0">
                  <c:v>Saudi Employment</c:v>
                </c:pt>
              </c:strCache>
            </c:strRef>
          </c:tx>
          <c:spPr>
            <a:solidFill>
              <a:srgbClr val="92D050">
                <a:alpha val="29020"/>
              </a:srgbClr>
            </a:solidFill>
            <a:ln>
              <a:noFill/>
            </a:ln>
            <a:effectLst/>
          </c:spPr>
          <c:invertIfNegative val="0"/>
          <c:cat>
            <c:numRef>
              <c:f>Military!$D$3:$D$4</c:f>
              <c:numCache>
                <c:formatCode>0</c:formatCode>
                <c:ptCount val="2"/>
                <c:pt idx="0">
                  <c:v>2030</c:v>
                </c:pt>
                <c:pt idx="1">
                  <c:v>2015</c:v>
                </c:pt>
              </c:numCache>
            </c:numRef>
          </c:cat>
          <c:val>
            <c:numRef>
              <c:f>Military!$E$3:$E$4</c:f>
              <c:numCache>
                <c:formatCode>_-* #,##0_-;\-* #,##0_-;_-* "-"??_-;_-@_-</c:formatCode>
                <c:ptCount val="2"/>
                <c:pt idx="0">
                  <c:v>95000</c:v>
                </c:pt>
                <c:pt idx="1">
                  <c:v>3800</c:v>
                </c:pt>
              </c:numCache>
            </c:numRef>
          </c:val>
          <c:extLst>
            <c:ext xmlns:c16="http://schemas.microsoft.com/office/drawing/2014/chart" uri="{C3380CC4-5D6E-409C-BE32-E72D297353CC}">
              <c16:uniqueId val="{00000000-FF2D-4B89-AE87-F273A567E678}"/>
            </c:ext>
          </c:extLst>
        </c:ser>
        <c:ser>
          <c:idx val="1"/>
          <c:order val="1"/>
          <c:tx>
            <c:strRef>
              <c:f>Military!$F$2</c:f>
              <c:strCache>
                <c:ptCount val="1"/>
                <c:pt idx="0">
                  <c:v>Overseas employment</c:v>
                </c:pt>
              </c:strCache>
            </c:strRef>
          </c:tx>
          <c:spPr>
            <a:solidFill>
              <a:schemeClr val="accent2">
                <a:lumMod val="20000"/>
                <a:lumOff val="80000"/>
              </a:schemeClr>
            </a:solidFill>
            <a:ln>
              <a:noFill/>
            </a:ln>
            <a:effectLst/>
          </c:spPr>
          <c:invertIfNegative val="0"/>
          <c:cat>
            <c:numRef>
              <c:f>Military!$D$3:$D$4</c:f>
              <c:numCache>
                <c:formatCode>0</c:formatCode>
                <c:ptCount val="2"/>
                <c:pt idx="0">
                  <c:v>2030</c:v>
                </c:pt>
                <c:pt idx="1">
                  <c:v>2015</c:v>
                </c:pt>
              </c:numCache>
            </c:numRef>
          </c:cat>
          <c:val>
            <c:numRef>
              <c:f>Military!$F$3:$F$4</c:f>
              <c:numCache>
                <c:formatCode>_-* #,##0_-;\-* #,##0_-;_-* "-"??_-;_-@_-</c:formatCode>
                <c:ptCount val="2"/>
                <c:pt idx="0">
                  <c:v>95000</c:v>
                </c:pt>
                <c:pt idx="1">
                  <c:v>186200</c:v>
                </c:pt>
              </c:numCache>
            </c:numRef>
          </c:val>
          <c:extLst>
            <c:ext xmlns:c16="http://schemas.microsoft.com/office/drawing/2014/chart" uri="{C3380CC4-5D6E-409C-BE32-E72D297353CC}">
              <c16:uniqueId val="{00000001-FF2D-4B89-AE87-F273A567E678}"/>
            </c:ext>
          </c:extLst>
        </c:ser>
        <c:dLbls>
          <c:showLegendKey val="0"/>
          <c:showVal val="0"/>
          <c:showCatName val="0"/>
          <c:showSerName val="0"/>
          <c:showPercent val="0"/>
          <c:showBubbleSize val="0"/>
        </c:dLbls>
        <c:gapWidth val="150"/>
        <c:overlap val="100"/>
        <c:axId val="227460464"/>
        <c:axId val="227457184"/>
      </c:barChart>
      <c:catAx>
        <c:axId val="227460464"/>
        <c:scaling>
          <c:orientation val="minMax"/>
        </c:scaling>
        <c:delete val="0"/>
        <c:axPos val="l"/>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27457184"/>
        <c:crosses val="autoZero"/>
        <c:auto val="1"/>
        <c:lblAlgn val="ctr"/>
        <c:lblOffset val="100"/>
        <c:noMultiLvlLbl val="0"/>
      </c:catAx>
      <c:valAx>
        <c:axId val="227457184"/>
        <c:scaling>
          <c:orientation val="minMax"/>
        </c:scaling>
        <c:delete val="0"/>
        <c:axPos val="b"/>
        <c:majorGridlines>
          <c:spPr>
            <a:ln w="9525" cap="flat" cmpd="sng" algn="ctr">
              <a:solidFill>
                <a:schemeClr val="tx1">
                  <a:lumMod val="15000"/>
                  <a:lumOff val="85000"/>
                </a:schemeClr>
              </a:solidFill>
              <a:round/>
            </a:ln>
            <a:effectLst/>
          </c:spPr>
        </c:majorGridlines>
        <c:numFmt formatCode="_-* #,##0_-;\-*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27460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7-13T10:59:11.459"/>
    </inkml:context>
    <inkml:brush xml:id="br0">
      <inkml:brushProperty name="width" value="0.06667" units="cm"/>
      <inkml:brushProperty name="height" value="0.06667" units="cm"/>
    </inkml:brush>
  </inkml:definitions>
  <inkml:traceGroup>
    <inkml:annotationXML>
      <emma:emma xmlns:emma="http://www.w3.org/2003/04/emma" version="1.0">
        <emma:interpretation id="{85724002-F9CD-4125-8D24-40B2BC29AE62}" emma:medium="tactile" emma:mode="ink">
          <msink:context xmlns:msink="http://schemas.microsoft.com/ink/2010/main" type="writingRegion" rotatedBoundingBox="5098,1804 5140,1804 5140,1823 5098,1823"/>
        </emma:interpretation>
      </emma:emma>
    </inkml:annotationXML>
    <inkml:traceGroup>
      <inkml:annotationXML>
        <emma:emma xmlns:emma="http://www.w3.org/2003/04/emma" version="1.0">
          <emma:interpretation id="{8F8F2640-0660-4360-9724-D77F5DD7F1FA}" emma:medium="tactile" emma:mode="ink">
            <msink:context xmlns:msink="http://schemas.microsoft.com/ink/2010/main" type="paragraph" rotatedBoundingBox="5098,1804 5140,1804 5140,1823 5098,1823" alignmentLevel="1"/>
          </emma:interpretation>
        </emma:emma>
      </inkml:annotationXML>
      <inkml:traceGroup>
        <inkml:annotationXML>
          <emma:emma xmlns:emma="http://www.w3.org/2003/04/emma" version="1.0">
            <emma:interpretation id="{CFA9806B-9F72-4F44-B44F-8A162AE634AD}" emma:medium="tactile" emma:mode="ink">
              <msink:context xmlns:msink="http://schemas.microsoft.com/ink/2010/main" type="line" rotatedBoundingBox="5098,1804 5140,1804 5140,1823 5098,1823"/>
            </emma:interpretation>
          </emma:emma>
        </inkml:annotationXML>
        <inkml:traceGroup>
          <inkml:annotationXML>
            <emma:emma xmlns:emma="http://www.w3.org/2003/04/emma" version="1.0">
              <emma:interpretation id="{912F380D-BCB8-4D43-811F-D56497FC9B16}" emma:medium="tactile" emma:mode="ink">
                <msink:context xmlns:msink="http://schemas.microsoft.com/ink/2010/main" type="inkWord" rotatedBoundingBox="5098,1804 5140,1804 5140,1823 5098,1823"/>
              </emma:interpretation>
              <emma:one-of disjunction-type="recognition" id="oneOf0">
                <emma:interpretation id="interp0" emma:lang="en-GB" emma:confidence="0">
                  <emma:literal>a</emma:literal>
                </emma:interpretation>
                <emma:interpretation id="interp1" emma:lang="en-GB" emma:confidence="0">
                  <emma:literal>&amp;</emma:literal>
                </emma:interpretation>
                <emma:interpretation id="interp2" emma:lang="en-GB" emma:confidence="0">
                  <emma:literal>.</emma:literal>
                </emma:interpretation>
                <emma:interpretation id="interp3" emma:lang="en-GB" emma:confidence="0">
                  <emma:literal>A</emma:literal>
                </emma:interpretation>
                <emma:interpretation id="interp4" emma:lang="en-GB" emma:confidence="0">
                  <emma:literal>s</emma:literal>
                </emma:interpretation>
              </emma:one-of>
            </emma:emma>
          </inkml:annotationXML>
          <inkml:trace contextRef="#ctx0" brushRef="#br0">5377 2695 896,'-42'-19'512,"42"26"-416,0-14-96,0 7-64,0 0 32,22 16-864</inkml:trace>
        </inkml:traceGroup>
      </inkml:traceGroup>
    </inkml:traceGroup>
  </inkml:traceGroup>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6-07-13T10:59:28.553"/>
    </inkml:context>
    <inkml:brush xml:id="br0">
      <inkml:brushProperty name="width" value="0.06667" units="cm"/>
      <inkml:brushProperty name="height" value="0.06667" units="cm"/>
    </inkml:brush>
  </inkml:definitions>
  <inkml:traceGroup>
    <inkml:annotationXML>
      <emma:emma xmlns:emma="http://www.w3.org/2003/04/emma" version="1.0">
        <emma:interpretation id="{B25A80B0-F25B-47E6-800F-61AB94DA553A}" emma:medium="tactile" emma:mode="ink">
          <msink:context xmlns:msink="http://schemas.microsoft.com/ink/2010/main" type="writingRegion" rotatedBoundingBox="1842,1438 2016,1438 2016,1603 1842,1603"/>
        </emma:interpretation>
      </emma:emma>
    </inkml:annotationXML>
    <inkml:traceGroup>
      <inkml:annotationXML>
        <emma:emma xmlns:emma="http://www.w3.org/2003/04/emma" version="1.0">
          <emma:interpretation id="{9ED85B61-0AF5-436E-AD02-31C3B28006D4}" emma:medium="tactile" emma:mode="ink">
            <msink:context xmlns:msink="http://schemas.microsoft.com/ink/2010/main" type="paragraph" rotatedBoundingBox="1842,1438 2016,1438 2016,1603 1842,1603" alignmentLevel="1"/>
          </emma:interpretation>
        </emma:emma>
      </inkml:annotationXML>
      <inkml:traceGroup>
        <inkml:annotationXML>
          <emma:emma xmlns:emma="http://www.w3.org/2003/04/emma" version="1.0">
            <emma:interpretation id="{A2BC9453-FF2D-4E41-B2B2-67AADBDD5934}" emma:medium="tactile" emma:mode="ink">
              <msink:context xmlns:msink="http://schemas.microsoft.com/ink/2010/main" type="line" rotatedBoundingBox="1842,1438 2016,1438 2016,1603 1842,1603"/>
            </emma:interpretation>
          </emma:emma>
        </inkml:annotationXML>
        <inkml:traceGroup>
          <inkml:annotationXML>
            <emma:emma xmlns:emma="http://www.w3.org/2003/04/emma" version="1.0">
              <emma:interpretation id="{78C7B4E1-E349-410B-8955-3C85089E707B}" emma:medium="tactile" emma:mode="ink">
                <msink:context xmlns:msink="http://schemas.microsoft.com/ink/2010/main" type="inkWord" rotatedBoundingBox="1842,1438 2016,1438 2016,1603 1842,1603"/>
              </emma:interpretation>
              <emma:one-of disjunction-type="recognition" id="oneOf0">
                <emma:interpretation id="interp0" emma:lang="en-GB" emma:confidence="0">
                  <emma:literal>l</emma:literal>
                </emma:interpretation>
                <emma:interpretation id="interp1" emma:lang="en-GB" emma:confidence="0">
                  <emma:literal>2</emma:literal>
                </emma:interpretation>
                <emma:interpretation id="interp2" emma:lang="en-GB" emma:confidence="0">
                  <emma:literal>=</emma:literal>
                </emma:interpretation>
                <emma:interpretation id="interp3" emma:lang="en-GB" emma:confidence="0">
                  <emma:literal>:</emma:literal>
                </emma:interpretation>
                <emma:interpretation id="interp4" emma:lang="en-GB" emma:confidence="0">
                  <emma:literal>\</emma:literal>
                </emma:interpretation>
              </emma:one-of>
            </emma:emma>
          </inkml:annotationXML>
          <inkml:trace contextRef="#ctx0" brushRef="#br0">2014 2040 3712,'-7'-19'1664,"7"19"-1312,0-20-448,0 20 384,0 20-256,0-1 288,0 16-704,7-9 320,27-15-3936</inkml:trace>
          <inkml:trace contextRef="#ctx0" brushRef="#br0" timeOffset="977">2181 2166 5120,'-83'-8'2304,"83"-18"-1824,0 6-608,0 20 192,0 0-96,0 0 192,0 0-128,0 0-1056,0 0 800</inkml:trace>
        </inkml:traceGroup>
      </inkml:traceGroup>
    </inkml:traceGroup>
  </inkml:traceGroup>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A55E0601-7A98-4934-971B-1C8C84786F03}" type="datetimeFigureOut">
              <a:rPr lang="en-GB"/>
              <a:pPr>
                <a:defRPr/>
              </a:pPr>
              <a:t>18/07/2016</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en-GB" altLang="en-US" noProof="0"/>
              <a:t>Click to edit Master text styles</a:t>
            </a:r>
          </a:p>
          <a:p>
            <a:pPr lvl="1"/>
            <a:r>
              <a:rPr lang="en-GB" altLang="en-US" noProof="0"/>
              <a:t>Second level</a:t>
            </a:r>
          </a:p>
          <a:p>
            <a:pPr lvl="2"/>
            <a:r>
              <a:rPr lang="en-GB" altLang="en-US" noProof="0"/>
              <a:t>Third level</a:t>
            </a:r>
          </a:p>
          <a:p>
            <a:pPr lvl="3"/>
            <a:r>
              <a:rPr lang="en-GB" altLang="en-US" noProof="0"/>
              <a:t>Fourth level</a:t>
            </a:r>
          </a:p>
          <a:p>
            <a:pPr lvl="4"/>
            <a:r>
              <a:rPr lang="en-GB" alt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3B83CE77-DFCE-4A55-A15F-86B8279BFF92}" type="slidenum">
              <a:rPr lang="en-GB"/>
              <a:pPr>
                <a:defRPr/>
              </a:pPr>
              <a:t>‹#›</a:t>
            </a:fld>
            <a:endParaRPr lang="en-GB" dirty="0"/>
          </a:p>
        </p:txBody>
      </p:sp>
    </p:spTree>
    <p:extLst>
      <p:ext uri="{BB962C8B-B14F-4D97-AF65-F5344CB8AC3E}">
        <p14:creationId xmlns:p14="http://schemas.microsoft.com/office/powerpoint/2010/main" val="18129476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I’d like to make sure I meet your needs so how many here are from</a:t>
            </a:r>
            <a:r>
              <a:rPr lang="en-GB" baseline="0" dirty="0"/>
              <a:t> Saudi Government?  How many in training or education? How many from companies wanting to succeed in Saudi?</a:t>
            </a:r>
            <a:endParaRPr lang="en-GB" dirty="0"/>
          </a:p>
        </p:txBody>
      </p:sp>
      <p:sp>
        <p:nvSpPr>
          <p:cNvPr id="4" name="Slide Number Placeholder 3"/>
          <p:cNvSpPr>
            <a:spLocks noGrp="1"/>
          </p:cNvSpPr>
          <p:nvPr>
            <p:ph type="sldNum" sz="quarter" idx="10"/>
          </p:nvPr>
        </p:nvSpPr>
        <p:spPr/>
        <p:txBody>
          <a:bodyPr/>
          <a:lstStyle/>
          <a:p>
            <a:pPr>
              <a:defRPr/>
            </a:pPr>
            <a:fld id="{3B83CE77-DFCE-4A55-A15F-86B8279BFF92}" type="slidenum">
              <a:rPr lang="en-GB" smtClean="0"/>
              <a:pPr>
                <a:defRPr/>
              </a:pPr>
              <a:t>1</a:t>
            </a:fld>
            <a:endParaRPr lang="en-GB" dirty="0"/>
          </a:p>
        </p:txBody>
      </p:sp>
    </p:spTree>
    <p:extLst>
      <p:ext uri="{BB962C8B-B14F-4D97-AF65-F5344CB8AC3E}">
        <p14:creationId xmlns:p14="http://schemas.microsoft.com/office/powerpoint/2010/main" val="38184546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3B83CE77-DFCE-4A55-A15F-86B8279BFF92}" type="slidenum">
              <a:rPr lang="en-GB" smtClean="0"/>
              <a:pPr>
                <a:defRPr/>
              </a:pPr>
              <a:t>7</a:t>
            </a:fld>
            <a:endParaRPr lang="en-GB" dirty="0"/>
          </a:p>
        </p:txBody>
      </p:sp>
    </p:spTree>
    <p:extLst>
      <p:ext uri="{BB962C8B-B14F-4D97-AF65-F5344CB8AC3E}">
        <p14:creationId xmlns:p14="http://schemas.microsoft.com/office/powerpoint/2010/main" val="2927182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6FC9A2D-8D12-45EC-91AD-40F1CAA36193}" type="slidenum">
              <a:rPr lang="en-US" altLang="en-US"/>
              <a:pPr eaLnBrk="1" hangingPunct="1"/>
              <a:t>9</a:t>
            </a:fld>
            <a:endParaRPr lang="en-US" altLang="en-US"/>
          </a:p>
        </p:txBody>
      </p:sp>
      <p:sp>
        <p:nvSpPr>
          <p:cNvPr id="307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latin typeface="Arial" panose="020B0604020202020204" pitchFamily="34" charset="0"/>
            </a:endParaRPr>
          </a:p>
        </p:txBody>
      </p:sp>
    </p:spTree>
    <p:extLst>
      <p:ext uri="{BB962C8B-B14F-4D97-AF65-F5344CB8AC3E}">
        <p14:creationId xmlns:p14="http://schemas.microsoft.com/office/powerpoint/2010/main" val="31310805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SC-front page">
    <p:spTree>
      <p:nvGrpSpPr>
        <p:cNvPr id="1" name=""/>
        <p:cNvGrpSpPr/>
        <p:nvPr/>
      </p:nvGrpSpPr>
      <p:grpSpPr>
        <a:xfrm>
          <a:off x="0" y="0"/>
          <a:ext cx="0" cy="0"/>
          <a:chOff x="0" y="0"/>
          <a:chExt cx="0" cy="0"/>
        </a:xfrm>
      </p:grpSpPr>
      <p:sp>
        <p:nvSpPr>
          <p:cNvPr id="3" name="Rectangle 2"/>
          <p:cNvSpPr/>
          <p:nvPr/>
        </p:nvSpPr>
        <p:spPr>
          <a:xfrm>
            <a:off x="0" y="5798381"/>
            <a:ext cx="9144000" cy="10920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5" name="Title 1"/>
          <p:cNvSpPr txBox="1">
            <a:spLocks/>
          </p:cNvSpPr>
          <p:nvPr/>
        </p:nvSpPr>
        <p:spPr>
          <a:xfrm>
            <a:off x="701675" y="549275"/>
            <a:ext cx="7772400" cy="4319588"/>
          </a:xfrm>
          <a:prstGeom prst="rect">
            <a:avLst/>
          </a:prstGeom>
        </p:spPr>
        <p:txBody>
          <a:bodyPr anchor="ctr">
            <a:norm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defRPr/>
            </a:pPr>
            <a:r>
              <a:rPr lang="en-GB" altLang="en-US" sz="4400" dirty="0">
                <a:solidFill>
                  <a:schemeClr val="bg1"/>
                </a:solidFill>
                <a:latin typeface="Bariol Regular" pitchFamily="50" charset="0"/>
              </a:rPr>
              <a:t>Click to edit Master title style</a:t>
            </a:r>
          </a:p>
        </p:txBody>
      </p:sp>
      <p:sp>
        <p:nvSpPr>
          <p:cNvPr id="2" name="Title 1"/>
          <p:cNvSpPr>
            <a:spLocks noGrp="1"/>
          </p:cNvSpPr>
          <p:nvPr>
            <p:ph type="title"/>
          </p:nvPr>
        </p:nvSpPr>
        <p:spPr>
          <a:xfrm>
            <a:off x="457200" y="1772816"/>
            <a:ext cx="8229600" cy="1143000"/>
          </a:xfrm>
        </p:spPr>
        <p:txBody>
          <a:bodyPr/>
          <a:lstStyle>
            <a:lvl1pPr>
              <a:defRPr sz="3600"/>
            </a:lvl1pPr>
          </a:lstStyle>
          <a:p>
            <a:r>
              <a:rPr lang="en-US"/>
              <a:t>Click to edit Master title style</a:t>
            </a:r>
            <a:endParaRPr lang="en-GB"/>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446" y="5798381"/>
            <a:ext cx="9142858" cy="1092064"/>
          </a:xfrm>
          <a:prstGeom prst="rect">
            <a:avLst/>
          </a:prstGeom>
        </p:spPr>
      </p:pic>
      <p:sp>
        <p:nvSpPr>
          <p:cNvPr id="12" name="Rectangle 11"/>
          <p:cNvSpPr/>
          <p:nvPr userDrawn="1"/>
        </p:nvSpPr>
        <p:spPr>
          <a:xfrm>
            <a:off x="6660232" y="0"/>
            <a:ext cx="2376264" cy="10527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7559321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475656" y="1131888"/>
            <a:ext cx="7211144" cy="1143000"/>
          </a:xfrm>
        </p:spPr>
        <p:txBody>
          <a:bodyPr/>
          <a:lstStyle/>
          <a:p>
            <a:r>
              <a:rPr lang="en-US"/>
              <a:t>Click to edit Master title style</a:t>
            </a:r>
            <a:endParaRPr lang="en-GB"/>
          </a:p>
        </p:txBody>
      </p:sp>
      <p:pic>
        <p:nvPicPr>
          <p:cNvPr id="4" name="Content Placeholder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179512" y="0"/>
            <a:ext cx="1084215" cy="63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Content Placeholder 2"/>
          <p:cNvSpPr>
            <a:spLocks noGrp="1"/>
          </p:cNvSpPr>
          <p:nvPr>
            <p:ph idx="1"/>
          </p:nvPr>
        </p:nvSpPr>
        <p:spPr>
          <a:xfrm>
            <a:off x="1475656" y="2420888"/>
            <a:ext cx="7211144" cy="374441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ontent Placeholder 2"/>
          <p:cNvSpPr>
            <a:spLocks noGrp="1"/>
          </p:cNvSpPr>
          <p:nvPr>
            <p:ph idx="12"/>
          </p:nvPr>
        </p:nvSpPr>
        <p:spPr>
          <a:xfrm>
            <a:off x="4572000" y="260648"/>
            <a:ext cx="2160240" cy="648072"/>
          </a:xfrm>
        </p:spPr>
        <p:txBody>
          <a:bodyPr/>
          <a:lstStyle/>
          <a:p>
            <a:pPr lvl="0"/>
            <a:endParaRPr lang="en-GB" dirty="0"/>
          </a:p>
        </p:txBody>
      </p:sp>
    </p:spTree>
    <p:extLst>
      <p:ext uri="{BB962C8B-B14F-4D97-AF65-F5344CB8AC3E}">
        <p14:creationId xmlns:p14="http://schemas.microsoft.com/office/powerpoint/2010/main" val="14376137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SC Back page">
    <p:spTree>
      <p:nvGrpSpPr>
        <p:cNvPr id="1" name=""/>
        <p:cNvGrpSpPr/>
        <p:nvPr/>
      </p:nvGrpSpPr>
      <p:grpSpPr>
        <a:xfrm>
          <a:off x="0" y="0"/>
          <a:ext cx="0" cy="0"/>
          <a:chOff x="0" y="0"/>
          <a:chExt cx="0" cy="0"/>
        </a:xfrm>
      </p:grpSpPr>
      <p:pic>
        <p:nvPicPr>
          <p:cNvPr id="2" name="Pictur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5229225"/>
            <a:ext cx="9148763" cy="1084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Rectangle 2"/>
          <p:cNvSpPr/>
          <p:nvPr userDrawn="1"/>
        </p:nvSpPr>
        <p:spPr>
          <a:xfrm>
            <a:off x="6372200" y="26504"/>
            <a:ext cx="2592288" cy="11967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3454289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75656" y="116632"/>
            <a:ext cx="5184576" cy="1143000"/>
          </a:xfrm>
        </p:spPr>
        <p:txBody>
          <a:bodyPr anchor="t"/>
          <a:lstStyle>
            <a:lvl1pPr>
              <a:defRPr sz="3200" b="1"/>
            </a:lvl1pPr>
          </a:lstStyle>
          <a:p>
            <a:r>
              <a:rPr lang="en-US" dirty="0"/>
              <a:t>Click to edit Master title style</a:t>
            </a:r>
            <a:endParaRPr lang="en-GB" dirty="0"/>
          </a:p>
        </p:txBody>
      </p:sp>
      <p:pic>
        <p:nvPicPr>
          <p:cNvPr id="3" name="Picture 2" descr="https://upload.wikimedia.org/wikipedia/commons/thumb/6/68/Saudi_vision_2030.jpg/220px-Saudi_vision_2030.jpg"/>
          <p:cNvPicPr>
            <a:picLocks noChangeAspect="1"/>
          </p:cNvPicPr>
          <p:nvPr userDrawn="1"/>
        </p:nvPicPr>
        <p:blipFill rotWithShape="1">
          <a:blip r:embed="rId2">
            <a:extLst>
              <a:ext uri="{28A0092B-C50C-407E-A947-70E740481C1C}">
                <a14:useLocalDpi xmlns:a14="http://schemas.microsoft.com/office/drawing/2010/main" val="0"/>
              </a:ext>
            </a:extLst>
          </a:blip>
          <a:srcRect t="22408" b="14930"/>
          <a:stretch/>
        </p:blipFill>
        <p:spPr bwMode="auto">
          <a:xfrm>
            <a:off x="107505" y="91682"/>
            <a:ext cx="1296143" cy="81728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289897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Content Placeholder 2"/>
          <p:cNvSpPr>
            <a:spLocks noGrp="1"/>
          </p:cNvSpPr>
          <p:nvPr>
            <p:ph idx="12"/>
          </p:nvPr>
        </p:nvSpPr>
        <p:spPr>
          <a:xfrm>
            <a:off x="4572000" y="260648"/>
            <a:ext cx="2160240" cy="648072"/>
          </a:xfrm>
        </p:spPr>
        <p:txBody>
          <a:bodyPr/>
          <a:lstStyle/>
          <a:p>
            <a:pPr lvl="0"/>
            <a:endParaRPr lang="en-GB" dirty="0"/>
          </a:p>
        </p:txBody>
      </p:sp>
    </p:spTree>
    <p:extLst>
      <p:ext uri="{BB962C8B-B14F-4D97-AF65-F5344CB8AC3E}">
        <p14:creationId xmlns:p14="http://schemas.microsoft.com/office/powerpoint/2010/main" val="26300255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a:xfrm>
            <a:off x="247650" y="6457948"/>
            <a:ext cx="2343150" cy="365125"/>
          </a:xfrm>
          <a:prstGeom prst="rect">
            <a:avLst/>
          </a:prstGeom>
        </p:spPr>
        <p:txBody>
          <a:bodyPr/>
          <a:lstStyle/>
          <a:p>
            <a:fld id="{EDAFA98A-A28D-8246-95D3-81B5ABB8A08B}" type="datetime1">
              <a:rPr lang="en-US" smtClean="0"/>
              <a:t>7/18/2016</a:t>
            </a:fld>
            <a:endParaRPr lang="en-US" dirty="0"/>
          </a:p>
        </p:txBody>
      </p:sp>
      <p:sp>
        <p:nvSpPr>
          <p:cNvPr id="5" name="Footer Placeholder 4"/>
          <p:cNvSpPr>
            <a:spLocks noGrp="1"/>
          </p:cNvSpPr>
          <p:nvPr>
            <p:ph type="ftr" sz="quarter" idx="11"/>
          </p:nvPr>
        </p:nvSpPr>
        <p:spPr>
          <a:xfrm>
            <a:off x="3124200" y="6457948"/>
            <a:ext cx="2895600" cy="365125"/>
          </a:xfrm>
          <a:prstGeom prst="rect">
            <a:avLst/>
          </a:prstGeom>
        </p:spPr>
        <p:txBody>
          <a:bodyPr/>
          <a:lstStyle>
            <a:lvl1pPr>
              <a:defRPr/>
            </a:lvl1pPr>
          </a:lstStyle>
          <a:p>
            <a:r>
              <a:rPr lang="en-US" dirty="0">
                <a:latin typeface="Calibri" panose="020F0502020204030204" pitchFamily="34" charset="0"/>
              </a:rPr>
              <a:t>© Oxford Strategic Consulting 2013</a:t>
            </a:r>
            <a:endParaRPr lang="en-US" dirty="0"/>
          </a:p>
        </p:txBody>
      </p:sp>
      <p:sp>
        <p:nvSpPr>
          <p:cNvPr id="6" name="Slide Number Placeholder 5"/>
          <p:cNvSpPr>
            <a:spLocks noGrp="1"/>
          </p:cNvSpPr>
          <p:nvPr>
            <p:ph type="sldNum" sz="quarter" idx="12"/>
          </p:nvPr>
        </p:nvSpPr>
        <p:spPr>
          <a:xfrm>
            <a:off x="6553200" y="6457948"/>
            <a:ext cx="2349500" cy="365125"/>
          </a:xfrm>
          <a:prstGeom prst="rect">
            <a:avLst/>
          </a:prstGeom>
        </p:spPr>
        <p:txBody>
          <a:bodyPr/>
          <a:lstStyle/>
          <a:p>
            <a:fld id="{75BD847A-C9C3-D442-B01D-2B0DE7A171D4}" type="slidenum">
              <a:rPr lang="en-US" smtClean="0"/>
              <a:t>‹#›</a:t>
            </a:fld>
            <a:endParaRPr lang="en-US" dirty="0"/>
          </a:p>
        </p:txBody>
      </p:sp>
      <p:sp>
        <p:nvSpPr>
          <p:cNvPr id="8" name="Title Placeholder 1"/>
          <p:cNvSpPr>
            <a:spLocks noGrp="1"/>
          </p:cNvSpPr>
          <p:nvPr>
            <p:ph type="title"/>
          </p:nvPr>
        </p:nvSpPr>
        <p:spPr>
          <a:xfrm>
            <a:off x="539552" y="147639"/>
            <a:ext cx="6553398" cy="900174"/>
          </a:xfrm>
          <a:prstGeom prst="rect">
            <a:avLst/>
          </a:prstGeom>
        </p:spPr>
        <p:txBody>
          <a:bodyPr vert="horz" lIns="9144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124193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6345238"/>
            <a:ext cx="9144000" cy="4683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1000" dirty="0"/>
          </a:p>
        </p:txBody>
      </p:sp>
      <p:sp>
        <p:nvSpPr>
          <p:cNvPr id="7" name="Rectangle 6"/>
          <p:cNvSpPr/>
          <p:nvPr/>
        </p:nvSpPr>
        <p:spPr>
          <a:xfrm>
            <a:off x="0" y="6453188"/>
            <a:ext cx="9144000" cy="46831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sz="1000" dirty="0"/>
          </a:p>
        </p:txBody>
      </p:sp>
      <p:sp>
        <p:nvSpPr>
          <p:cNvPr id="1028" name="Title Placeholder 1"/>
          <p:cNvSpPr>
            <a:spLocks noGrp="1"/>
          </p:cNvSpPr>
          <p:nvPr>
            <p:ph type="title"/>
          </p:nvPr>
        </p:nvSpPr>
        <p:spPr bwMode="auto">
          <a:xfrm>
            <a:off x="457200" y="113188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endParaRPr lang="en-GB" altLang="en-US" dirty="0"/>
          </a:p>
        </p:txBody>
      </p:sp>
      <p:sp>
        <p:nvSpPr>
          <p:cNvPr id="1029" name="Text Placeholder 2"/>
          <p:cNvSpPr>
            <a:spLocks noGrp="1"/>
          </p:cNvSpPr>
          <p:nvPr>
            <p:ph type="body" idx="1"/>
          </p:nvPr>
        </p:nvSpPr>
        <p:spPr bwMode="auto">
          <a:xfrm>
            <a:off x="457200" y="2349500"/>
            <a:ext cx="8229600" cy="3776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3" name="TextBox 2"/>
          <p:cNvSpPr txBox="1"/>
          <p:nvPr userDrawn="1"/>
        </p:nvSpPr>
        <p:spPr>
          <a:xfrm>
            <a:off x="4238464" y="6567155"/>
            <a:ext cx="648072" cy="246221"/>
          </a:xfrm>
          <a:prstGeom prst="rect">
            <a:avLst/>
          </a:prstGeom>
          <a:noFill/>
        </p:spPr>
        <p:txBody>
          <a:bodyPr wrap="square" rtlCol="0">
            <a:spAutoFit/>
          </a:bodyPr>
          <a:lstStyle/>
          <a:p>
            <a:pPr algn="ctr"/>
            <a:fld id="{600C5A06-33C6-46D4-A22A-9D829CF5EBCA}" type="slidenum">
              <a:rPr lang="en-GB" sz="1000" smtClean="0">
                <a:solidFill>
                  <a:schemeClr val="bg1"/>
                </a:solidFill>
              </a:rPr>
              <a:pPr algn="ctr"/>
              <a:t>‹#›</a:t>
            </a:fld>
            <a:endParaRPr lang="en-GB" sz="1000" dirty="0">
              <a:solidFill>
                <a:schemeClr val="bg1"/>
              </a:solidFill>
            </a:endParaRPr>
          </a:p>
        </p:txBody>
      </p:sp>
      <p:sp>
        <p:nvSpPr>
          <p:cNvPr id="4" name="TextBox 3"/>
          <p:cNvSpPr txBox="1"/>
          <p:nvPr userDrawn="1"/>
        </p:nvSpPr>
        <p:spPr>
          <a:xfrm>
            <a:off x="6084168" y="6560661"/>
            <a:ext cx="2664296" cy="246221"/>
          </a:xfrm>
          <a:prstGeom prst="rect">
            <a:avLst/>
          </a:prstGeom>
          <a:noFill/>
        </p:spPr>
        <p:txBody>
          <a:bodyPr wrap="square" rtlCol="0">
            <a:spAutoFit/>
          </a:bodyPr>
          <a:lstStyle/>
          <a:p>
            <a:pPr algn="r"/>
            <a:r>
              <a:rPr lang="en-GB" sz="1000" b="0" i="0" kern="1200" dirty="0">
                <a:solidFill>
                  <a:schemeClr val="bg1"/>
                </a:solidFill>
                <a:effectLst/>
                <a:latin typeface="Calibri" pitchFamily="34" charset="0"/>
                <a:ea typeface="+mn-ea"/>
                <a:cs typeface="Arial" charset="0"/>
              </a:rPr>
              <a:t>© Oxford Strategic Consulting</a:t>
            </a:r>
            <a:endParaRPr lang="en-GB" sz="1000" dirty="0">
              <a:solidFill>
                <a:schemeClr val="bg1"/>
              </a:solidFill>
            </a:endParaRPr>
          </a:p>
        </p:txBody>
      </p:sp>
      <p:sp>
        <p:nvSpPr>
          <p:cNvPr id="6" name="TextBox 5"/>
          <p:cNvSpPr txBox="1"/>
          <p:nvPr userDrawn="1"/>
        </p:nvSpPr>
        <p:spPr>
          <a:xfrm>
            <a:off x="395536" y="6560661"/>
            <a:ext cx="2520280" cy="246221"/>
          </a:xfrm>
          <a:prstGeom prst="rect">
            <a:avLst/>
          </a:prstGeom>
          <a:noFill/>
        </p:spPr>
        <p:txBody>
          <a:bodyPr wrap="square" rtlCol="0">
            <a:spAutoFit/>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GB" sz="1000" dirty="0">
                <a:solidFill>
                  <a:schemeClr val="bg1"/>
                </a:solidFill>
              </a:rPr>
              <a:t>www.oxfordstrategicconsuting.com</a:t>
            </a:r>
          </a:p>
        </p:txBody>
      </p:sp>
      <p:pic>
        <p:nvPicPr>
          <p:cNvPr id="2" name="Picture 1"/>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6607616" y="1520"/>
            <a:ext cx="2140848" cy="890265"/>
          </a:xfrm>
          <a:prstGeom prst="rect">
            <a:avLst/>
          </a:prstGeom>
        </p:spPr>
      </p:pic>
    </p:spTree>
  </p:cSld>
  <p:clrMap bg1="lt1" tx1="dk1" bg2="lt2" tx2="dk2" accent1="accent1" accent2="accent2" accent3="accent3" accent4="accent4" accent5="accent5" accent6="accent6" hlink="hlink" folHlink="folHlink"/>
  <p:sldLayoutIdLst>
    <p:sldLayoutId id="2147484027" r:id="rId1"/>
    <p:sldLayoutId id="2147484038" r:id="rId2"/>
    <p:sldLayoutId id="2147484030" r:id="rId3"/>
    <p:sldLayoutId id="2147484032" r:id="rId4"/>
    <p:sldLayoutId id="2147484033" r:id="rId5"/>
    <p:sldLayoutId id="2147484040" r:id="rId6"/>
  </p:sldLayoutIdLst>
  <p:hf hdr="0" ftr="0" dt="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Bariol Regular" pitchFamily="50" charset="0"/>
        </a:defRPr>
      </a:lvl2pPr>
      <a:lvl3pPr algn="ctr" rtl="0" eaLnBrk="1" fontAlgn="base" hangingPunct="1">
        <a:spcBef>
          <a:spcPct val="0"/>
        </a:spcBef>
        <a:spcAft>
          <a:spcPct val="0"/>
        </a:spcAft>
        <a:defRPr sz="4400">
          <a:solidFill>
            <a:schemeClr val="tx1"/>
          </a:solidFill>
          <a:latin typeface="Bariol Regular" pitchFamily="50" charset="0"/>
        </a:defRPr>
      </a:lvl3pPr>
      <a:lvl4pPr algn="ctr" rtl="0" eaLnBrk="1" fontAlgn="base" hangingPunct="1">
        <a:spcBef>
          <a:spcPct val="0"/>
        </a:spcBef>
        <a:spcAft>
          <a:spcPct val="0"/>
        </a:spcAft>
        <a:defRPr sz="4400">
          <a:solidFill>
            <a:schemeClr val="tx1"/>
          </a:solidFill>
          <a:latin typeface="Bariol Regular" pitchFamily="50" charset="0"/>
        </a:defRPr>
      </a:lvl4pPr>
      <a:lvl5pPr algn="ctr" rtl="0" eaLnBrk="1" fontAlgn="base" hangingPunct="1">
        <a:spcBef>
          <a:spcPct val="0"/>
        </a:spcBef>
        <a:spcAft>
          <a:spcPct val="0"/>
        </a:spcAft>
        <a:defRPr sz="4400">
          <a:solidFill>
            <a:schemeClr val="tx1"/>
          </a:solidFill>
          <a:latin typeface="Bariol Regular" pitchFamily="50" charset="0"/>
        </a:defRPr>
      </a:lvl5pPr>
      <a:lvl6pPr marL="457200" algn="ctr" rtl="0" eaLnBrk="1" fontAlgn="base" hangingPunct="1">
        <a:spcBef>
          <a:spcPct val="0"/>
        </a:spcBef>
        <a:spcAft>
          <a:spcPct val="0"/>
        </a:spcAft>
        <a:defRPr sz="4400">
          <a:solidFill>
            <a:schemeClr val="tx1"/>
          </a:solidFill>
          <a:latin typeface="Bariol Regular" pitchFamily="50" charset="0"/>
        </a:defRPr>
      </a:lvl6pPr>
      <a:lvl7pPr marL="914400" algn="ctr" rtl="0" eaLnBrk="1" fontAlgn="base" hangingPunct="1">
        <a:spcBef>
          <a:spcPct val="0"/>
        </a:spcBef>
        <a:spcAft>
          <a:spcPct val="0"/>
        </a:spcAft>
        <a:defRPr sz="4400">
          <a:solidFill>
            <a:schemeClr val="tx1"/>
          </a:solidFill>
          <a:latin typeface="Bariol Regular" pitchFamily="50" charset="0"/>
        </a:defRPr>
      </a:lvl7pPr>
      <a:lvl8pPr marL="1371600" algn="ctr" rtl="0" eaLnBrk="1" fontAlgn="base" hangingPunct="1">
        <a:spcBef>
          <a:spcPct val="0"/>
        </a:spcBef>
        <a:spcAft>
          <a:spcPct val="0"/>
        </a:spcAft>
        <a:defRPr sz="4400">
          <a:solidFill>
            <a:schemeClr val="tx1"/>
          </a:solidFill>
          <a:latin typeface="Bariol Regular" pitchFamily="50" charset="0"/>
        </a:defRPr>
      </a:lvl8pPr>
      <a:lvl9pPr marL="1828800" algn="ctr" rtl="0" eaLnBrk="1" fontAlgn="base" hangingPunct="1">
        <a:spcBef>
          <a:spcPct val="0"/>
        </a:spcBef>
        <a:spcAft>
          <a:spcPct val="0"/>
        </a:spcAft>
        <a:defRPr sz="4400">
          <a:solidFill>
            <a:schemeClr val="tx1"/>
          </a:solidFill>
          <a:latin typeface="Bariol Regular" pitchFamily="50" charset="0"/>
        </a:defRPr>
      </a:lvl9pPr>
    </p:titleStyle>
    <p:bodyStyle>
      <a:lvl1pPr marL="342900" indent="-342900" algn="l" rtl="0" eaLnBrk="1" fontAlgn="base" hangingPunct="1">
        <a:spcBef>
          <a:spcPct val="20000"/>
        </a:spcBef>
        <a:spcAft>
          <a:spcPct val="0"/>
        </a:spcAft>
        <a:buBlip>
          <a:blip r:embed="rId9"/>
        </a:buBlip>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247"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mailto:wsj@oxfordstrategicconsulting.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8.png"/><Relationship Id="rId3" Type="http://schemas.openxmlformats.org/officeDocument/2006/relationships/image" Target="../media/image10.png"/><Relationship Id="rId7" Type="http://schemas.microsoft.com/office/2007/relationships/hdphoto" Target="../media/hdphoto1.wdp"/><Relationship Id="rId12" Type="http://schemas.openxmlformats.org/officeDocument/2006/relationships/image" Target="../media/image17.png"/><Relationship Id="rId2" Type="http://schemas.openxmlformats.org/officeDocument/2006/relationships/image" Target="../media/image9.png"/><Relationship Id="rId1" Type="http://schemas.openxmlformats.org/officeDocument/2006/relationships/slideLayout" Target="../slideLayouts/slideLayout4.xml"/><Relationship Id="rId6" Type="http://schemas.openxmlformats.org/officeDocument/2006/relationships/image" Target="../media/image13.png"/><Relationship Id="rId11" Type="http://schemas.openxmlformats.org/officeDocument/2006/relationships/image" Target="../media/image16.png"/><Relationship Id="rId5" Type="http://schemas.openxmlformats.org/officeDocument/2006/relationships/image" Target="../media/image12.png"/><Relationship Id="rId10" Type="http://schemas.openxmlformats.org/officeDocument/2006/relationships/image" Target="../media/image15.png"/><Relationship Id="rId4" Type="http://schemas.openxmlformats.org/officeDocument/2006/relationships/image" Target="../media/image11.png"/><Relationship Id="rId9"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image" Target="../media/image22.png"/><Relationship Id="rId4" Type="http://schemas.openxmlformats.org/officeDocument/2006/relationships/chart" Target="../charts/chart3.xml"/></Relationships>
</file>

<file path=ppt/slides/_rels/slide8.xml.rels><?xml version="1.0" encoding="UTF-8" standalone="yes"?>
<Relationships xmlns="http://schemas.openxmlformats.org/package/2006/relationships"><Relationship Id="rId8" Type="http://schemas.microsoft.com/office/2007/relationships/hdphoto" Target="../media/hdphoto5.wdp"/><Relationship Id="rId13" Type="http://schemas.openxmlformats.org/officeDocument/2006/relationships/image" Target="../media/image30.png"/><Relationship Id="rId18" Type="http://schemas.microsoft.com/office/2007/relationships/hdphoto" Target="../media/hdphoto9.wdp"/><Relationship Id="rId3" Type="http://schemas.openxmlformats.org/officeDocument/2006/relationships/image" Target="../media/image24.png"/><Relationship Id="rId21" Type="http://schemas.openxmlformats.org/officeDocument/2006/relationships/image" Target="../media/image34.png"/><Relationship Id="rId7" Type="http://schemas.openxmlformats.org/officeDocument/2006/relationships/image" Target="../media/image26.png"/><Relationship Id="rId12" Type="http://schemas.openxmlformats.org/officeDocument/2006/relationships/image" Target="../media/image29.jpg"/><Relationship Id="rId17" Type="http://schemas.openxmlformats.org/officeDocument/2006/relationships/image" Target="../media/image32.png"/><Relationship Id="rId25" Type="http://schemas.openxmlformats.org/officeDocument/2006/relationships/image" Target="../media/image37.png"/><Relationship Id="rId2" Type="http://schemas.openxmlformats.org/officeDocument/2006/relationships/image" Target="../media/image23.png"/><Relationship Id="rId16" Type="http://schemas.microsoft.com/office/2007/relationships/hdphoto" Target="../media/hdphoto8.wdp"/><Relationship Id="rId20" Type="http://schemas.microsoft.com/office/2007/relationships/hdphoto" Target="../media/hdphoto10.wdp"/><Relationship Id="rId1" Type="http://schemas.openxmlformats.org/officeDocument/2006/relationships/slideLayout" Target="../slideLayouts/slideLayout4.xml"/><Relationship Id="rId6" Type="http://schemas.microsoft.com/office/2007/relationships/hdphoto" Target="../media/hdphoto4.wdp"/><Relationship Id="rId11" Type="http://schemas.openxmlformats.org/officeDocument/2006/relationships/image" Target="../media/image28.jpeg"/><Relationship Id="rId24" Type="http://schemas.openxmlformats.org/officeDocument/2006/relationships/image" Target="../media/image36.png"/><Relationship Id="rId5" Type="http://schemas.openxmlformats.org/officeDocument/2006/relationships/image" Target="../media/image25.png"/><Relationship Id="rId15" Type="http://schemas.openxmlformats.org/officeDocument/2006/relationships/image" Target="../media/image31.png"/><Relationship Id="rId23" Type="http://schemas.microsoft.com/office/2007/relationships/hdphoto" Target="../media/hdphoto11.wdp"/><Relationship Id="rId10" Type="http://schemas.microsoft.com/office/2007/relationships/hdphoto" Target="../media/hdphoto6.wdp"/><Relationship Id="rId19" Type="http://schemas.openxmlformats.org/officeDocument/2006/relationships/image" Target="../media/image33.png"/><Relationship Id="rId4" Type="http://schemas.microsoft.com/office/2007/relationships/hdphoto" Target="../media/hdphoto3.wdp"/><Relationship Id="rId9" Type="http://schemas.openxmlformats.org/officeDocument/2006/relationships/image" Target="../media/image27.png"/><Relationship Id="rId14" Type="http://schemas.microsoft.com/office/2007/relationships/hdphoto" Target="../media/hdphoto7.wdp"/><Relationship Id="rId22" Type="http://schemas.openxmlformats.org/officeDocument/2006/relationships/image" Target="../media/image35.png"/></Relationships>
</file>

<file path=ppt/slides/_rels/slide9.xml.rels><?xml version="1.0" encoding="UTF-8" standalone="yes"?>
<Relationships xmlns="http://schemas.openxmlformats.org/package/2006/relationships"><Relationship Id="rId8" Type="http://schemas.microsoft.com/office/2007/relationships/hdphoto" Target="../media/hdphoto12.wdp"/><Relationship Id="rId13" Type="http://schemas.openxmlformats.org/officeDocument/2006/relationships/image" Target="../media/image28.jpeg"/><Relationship Id="rId18" Type="http://schemas.microsoft.com/office/2007/relationships/hdphoto" Target="../media/hdphoto8.wdp"/><Relationship Id="rId3" Type="http://schemas.openxmlformats.org/officeDocument/2006/relationships/image" Target="../media/image38.jpeg"/><Relationship Id="rId21" Type="http://schemas.openxmlformats.org/officeDocument/2006/relationships/image" Target="../media/image33.png"/><Relationship Id="rId7" Type="http://schemas.openxmlformats.org/officeDocument/2006/relationships/image" Target="../media/image42.png"/><Relationship Id="rId12" Type="http://schemas.microsoft.com/office/2007/relationships/hdphoto" Target="../media/hdphoto6.wdp"/><Relationship Id="rId17" Type="http://schemas.openxmlformats.org/officeDocument/2006/relationships/image" Target="../media/image31.png"/><Relationship Id="rId2" Type="http://schemas.openxmlformats.org/officeDocument/2006/relationships/notesSlide" Target="../notesSlides/notesSlide3.xml"/><Relationship Id="rId16" Type="http://schemas.microsoft.com/office/2007/relationships/hdphoto" Target="../media/hdphoto7.wdp"/><Relationship Id="rId20" Type="http://schemas.microsoft.com/office/2007/relationships/hdphoto" Target="../media/hdphoto9.wdp"/><Relationship Id="rId1" Type="http://schemas.openxmlformats.org/officeDocument/2006/relationships/slideLayout" Target="../slideLayouts/slideLayout4.xml"/><Relationship Id="rId6" Type="http://schemas.openxmlformats.org/officeDocument/2006/relationships/image" Target="../media/image41.jpeg"/><Relationship Id="rId11" Type="http://schemas.openxmlformats.org/officeDocument/2006/relationships/image" Target="../media/image27.png"/><Relationship Id="rId5" Type="http://schemas.openxmlformats.org/officeDocument/2006/relationships/image" Target="../media/image40.jpg"/><Relationship Id="rId15" Type="http://schemas.openxmlformats.org/officeDocument/2006/relationships/image" Target="../media/image30.png"/><Relationship Id="rId10" Type="http://schemas.microsoft.com/office/2007/relationships/hdphoto" Target="../media/hdphoto13.wdp"/><Relationship Id="rId19" Type="http://schemas.openxmlformats.org/officeDocument/2006/relationships/image" Target="../media/image32.png"/><Relationship Id="rId4" Type="http://schemas.openxmlformats.org/officeDocument/2006/relationships/image" Target="../media/image39.jpeg"/><Relationship Id="rId9" Type="http://schemas.openxmlformats.org/officeDocument/2006/relationships/image" Target="../media/image43.png"/><Relationship Id="rId14" Type="http://schemas.openxmlformats.org/officeDocument/2006/relationships/image" Target="../media/image29.jpg"/><Relationship Id="rId22" Type="http://schemas.microsoft.com/office/2007/relationships/hdphoto" Target="../media/hdphoto10.wdp"/></Relationships>
</file>

<file path=ppt/slides/_rels/slide10.xml.rels><?xml version="1.0" encoding="UTF-8" standalone="yes"?>
<Relationships xmlns="http://schemas.openxmlformats.org/package/2006/relationships"><Relationship Id="rId8" Type="http://schemas.openxmlformats.org/officeDocument/2006/relationships/customXml" Target="../ink/ink1.xml"/><Relationship Id="rId3" Type="http://schemas.openxmlformats.org/officeDocument/2006/relationships/image" Target="../media/image45.jpeg"/><Relationship Id="rId7" Type="http://schemas.openxmlformats.org/officeDocument/2006/relationships/image" Target="../media/image49.gif"/><Relationship Id="rId2" Type="http://schemas.openxmlformats.org/officeDocument/2006/relationships/image" Target="../media/image44.jpeg"/><Relationship Id="rId1" Type="http://schemas.openxmlformats.org/officeDocument/2006/relationships/slideLayout" Target="../slideLayouts/slideLayout4.xml"/><Relationship Id="rId6" Type="http://schemas.openxmlformats.org/officeDocument/2006/relationships/image" Target="../media/image48.jpeg"/><Relationship Id="rId11" Type="http://schemas.openxmlformats.org/officeDocument/2006/relationships/image" Target="../media/image48.png"/><Relationship Id="rId5" Type="http://schemas.openxmlformats.org/officeDocument/2006/relationships/image" Target="../media/image47.jpeg"/><Relationship Id="rId10" Type="http://schemas.openxmlformats.org/officeDocument/2006/relationships/customXml" Target="../ink/ink2.xml"/><Relationship Id="rId4" Type="http://schemas.openxmlformats.org/officeDocument/2006/relationships/image" Target="../media/image46.jpeg"/><Relationship Id="rId9" Type="http://schemas.openxmlformats.org/officeDocument/2006/relationships/image" Target="../media/image47.png"/></Relationships>
</file>

<file path=ppt/slides/_rels/slide1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4.xml"/><Relationship Id="rId5" Type="http://schemas.openxmlformats.org/officeDocument/2006/relationships/image" Target="../media/image53.jpeg"/><Relationship Id="rId4" Type="http://schemas.openxmlformats.org/officeDocument/2006/relationships/image" Target="../media/image52.jpeg"/></Relationships>
</file>

<file path=ppt/slides/_rels/slide12.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55.png"/><Relationship Id="rId7" Type="http://schemas.openxmlformats.org/officeDocument/2006/relationships/image" Target="../media/image53.jpeg"/><Relationship Id="rId2" Type="http://schemas.openxmlformats.org/officeDocument/2006/relationships/image" Target="../media/image54.png"/><Relationship Id="rId1" Type="http://schemas.openxmlformats.org/officeDocument/2006/relationships/slideLayout" Target="../slideLayouts/slideLayout4.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jpeg"/><Relationship Id="rId9" Type="http://schemas.openxmlformats.org/officeDocument/2006/relationships/hyperlink" Target="https://www.facebook.com/HHSheikhMohammed/?fref=nf"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4.xml"/><Relationship Id="rId5" Type="http://schemas.openxmlformats.org/officeDocument/2006/relationships/image" Target="../media/image63.png"/><Relationship Id="rId4" Type="http://schemas.openxmlformats.org/officeDocument/2006/relationships/image" Target="../media/image62.png"/></Relationships>
</file>

<file path=ppt/slides/_rels/slide14.xml.rels><?xml version="1.0" encoding="UTF-8" standalone="yes"?>
<Relationships xmlns="http://schemas.openxmlformats.org/package/2006/relationships"><Relationship Id="rId8" Type="http://schemas.openxmlformats.org/officeDocument/2006/relationships/image" Target="../media/image69.jpeg"/><Relationship Id="rId3" Type="http://schemas.openxmlformats.org/officeDocument/2006/relationships/image" Target="../media/image64.png"/><Relationship Id="rId7" Type="http://schemas.openxmlformats.org/officeDocument/2006/relationships/image" Target="../media/image68.jpeg"/><Relationship Id="rId2" Type="http://schemas.openxmlformats.org/officeDocument/2006/relationships/image" Target="../media/image62.png"/><Relationship Id="rId1" Type="http://schemas.openxmlformats.org/officeDocument/2006/relationships/slideLayout" Target="../slideLayouts/slideLayout4.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jpeg"/></Relationships>
</file>

<file path=ppt/slides/_rels/slide15.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61.png"/><Relationship Id="rId7" Type="http://schemas.openxmlformats.org/officeDocument/2006/relationships/image" Target="../media/image73.png"/><Relationship Id="rId2" Type="http://schemas.openxmlformats.org/officeDocument/2006/relationships/image" Target="../media/image60.png"/><Relationship Id="rId1" Type="http://schemas.openxmlformats.org/officeDocument/2006/relationships/slideLayout" Target="../slideLayouts/slideLayout4.xml"/><Relationship Id="rId6" Type="http://schemas.openxmlformats.org/officeDocument/2006/relationships/image" Target="../media/image72.jpeg"/><Relationship Id="rId5" Type="http://schemas.openxmlformats.org/officeDocument/2006/relationships/image" Target="../media/image71.jpeg"/><Relationship Id="rId10" Type="http://schemas.openxmlformats.org/officeDocument/2006/relationships/image" Target="../media/image66.png"/><Relationship Id="rId4" Type="http://schemas.openxmlformats.org/officeDocument/2006/relationships/image" Target="../media/image70.png"/><Relationship Id="rId9" Type="http://schemas.openxmlformats.org/officeDocument/2006/relationships/image" Target="../media/image75.png"/></Relationships>
</file>

<file path=ppt/slides/_rels/slide16.xml.rels><?xml version="1.0" encoding="UTF-8" standalone="yes"?>
<Relationships xmlns="http://schemas.openxmlformats.org/package/2006/relationships"><Relationship Id="rId3" Type="http://schemas.openxmlformats.org/officeDocument/2006/relationships/image" Target="../media/image76.png"/><Relationship Id="rId7" Type="http://schemas.openxmlformats.org/officeDocument/2006/relationships/image" Target="../media/image80.jpg"/><Relationship Id="rId2" Type="http://schemas.openxmlformats.org/officeDocument/2006/relationships/image" Target="../media/image63.png"/><Relationship Id="rId1" Type="http://schemas.openxmlformats.org/officeDocument/2006/relationships/slideLayout" Target="../slideLayouts/slideLayout4.xml"/><Relationship Id="rId6" Type="http://schemas.openxmlformats.org/officeDocument/2006/relationships/image" Target="../media/image79.png"/><Relationship Id="rId5" Type="http://schemas.openxmlformats.org/officeDocument/2006/relationships/image" Target="../media/image78.WMF"/><Relationship Id="rId4" Type="http://schemas.openxmlformats.org/officeDocument/2006/relationships/image" Target="../media/image77.jpg"/></Relationships>
</file>

<file path=ppt/slides/_rels/slide1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4.xml"/><Relationship Id="rId5" Type="http://schemas.openxmlformats.org/officeDocument/2006/relationships/image" Target="../media/image84.png"/><Relationship Id="rId4" Type="http://schemas.openxmlformats.org/officeDocument/2006/relationships/image" Target="../media/image83.png"/></Relationships>
</file>

<file path=ppt/slides/_rels/slide18.xml.rels><?xml version="1.0" encoding="UTF-8" standalone="yes"?>
<Relationships xmlns="http://schemas.openxmlformats.org/package/2006/relationships"><Relationship Id="rId2" Type="http://schemas.openxmlformats.org/officeDocument/2006/relationships/hyperlink" Target="mailto:wsj@oxfordstrategicconsulting.com" TargetMode="Externa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86.jpg"/><Relationship Id="rId7" Type="http://schemas.openxmlformats.org/officeDocument/2006/relationships/image" Target="../media/image90.png"/><Relationship Id="rId2" Type="http://schemas.openxmlformats.org/officeDocument/2006/relationships/image" Target="../media/image85.png"/><Relationship Id="rId1" Type="http://schemas.openxmlformats.org/officeDocument/2006/relationships/slideLayout" Target="../slideLayouts/slideLayout3.xml"/><Relationship Id="rId6" Type="http://schemas.openxmlformats.org/officeDocument/2006/relationships/image" Target="../media/image89.png"/><Relationship Id="rId11" Type="http://schemas.openxmlformats.org/officeDocument/2006/relationships/image" Target="../media/image94.gif"/><Relationship Id="rId5" Type="http://schemas.openxmlformats.org/officeDocument/2006/relationships/image" Target="../media/image88.png"/><Relationship Id="rId10" Type="http://schemas.openxmlformats.org/officeDocument/2006/relationships/image" Target="../media/image93.png"/><Relationship Id="rId4" Type="http://schemas.openxmlformats.org/officeDocument/2006/relationships/image" Target="../media/image87.jpeg"/><Relationship Id="rId9" Type="http://schemas.openxmlformats.org/officeDocument/2006/relationships/image" Target="../media/image92.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hidden="1"/>
          <p:cNvSpPr txBox="1">
            <a:spLocks/>
          </p:cNvSpPr>
          <p:nvPr/>
        </p:nvSpPr>
        <p:spPr>
          <a:xfrm>
            <a:off x="818264" y="982805"/>
            <a:ext cx="7772400" cy="1470025"/>
          </a:xfrm>
          <a:prstGeom prst="rect">
            <a:avLst/>
          </a:prstGeom>
        </p:spPr>
        <p:txBody>
          <a:bodyPr vert="horz" lIns="91440" tIns="45720" rIns="91440" bIns="45720" rtlCol="0" anchor="ctr">
            <a:normAutofit fontScale="97500"/>
          </a:bodyPr>
          <a:lstStyle>
            <a:lvl1pPr algn="l" defTabSz="457200" rtl="0" eaLnBrk="1" latinLnBrk="0" hangingPunct="1">
              <a:spcBef>
                <a:spcPct val="0"/>
              </a:spcBef>
              <a:buNone/>
              <a:defRPr sz="3200" b="1" kern="1200" baseline="0">
                <a:solidFill>
                  <a:schemeClr val="tx2"/>
                </a:solidFill>
                <a:latin typeface="+mn-lt"/>
                <a:ea typeface="+mj-ea"/>
                <a:cs typeface="Bariol Bold"/>
              </a:defRPr>
            </a:lvl1pPr>
          </a:lstStyle>
          <a:p>
            <a:pPr algn="ctr"/>
            <a:r>
              <a:rPr lang="en-GB" sz="4400" dirty="0">
                <a:solidFill>
                  <a:schemeClr val="bg1"/>
                </a:solidFill>
              </a:rPr>
              <a:t>Qatari Leadership and Talent Summit</a:t>
            </a:r>
          </a:p>
        </p:txBody>
      </p:sp>
      <p:sp>
        <p:nvSpPr>
          <p:cNvPr id="5" name="Rectangle 4"/>
          <p:cNvSpPr/>
          <p:nvPr/>
        </p:nvSpPr>
        <p:spPr>
          <a:xfrm>
            <a:off x="971600" y="1956700"/>
            <a:ext cx="7210210" cy="2592288"/>
          </a:xfrm>
          <a:prstGeom prst="rect">
            <a:avLst/>
          </a:prstGeom>
        </p:spPr>
        <p:txBody>
          <a:bodyPr wrap="square">
            <a:noAutofit/>
          </a:bodyPr>
          <a:lstStyle/>
          <a:p>
            <a:pPr algn="ctr"/>
            <a:r>
              <a:rPr lang="en-GB" sz="3200" b="1" dirty="0"/>
              <a:t>Saudi Vision 2030:</a:t>
            </a:r>
          </a:p>
          <a:p>
            <a:pPr algn="ctr"/>
            <a:r>
              <a:rPr lang="en-GB" sz="3200" b="1" dirty="0"/>
              <a:t>Building the Capabilities</a:t>
            </a:r>
          </a:p>
          <a:p>
            <a:pPr algn="ctr"/>
            <a:endParaRPr lang="en-GB" sz="1400" dirty="0"/>
          </a:p>
          <a:p>
            <a:pPr algn="ctr"/>
            <a:r>
              <a:rPr lang="en-GB" sz="2000" dirty="0"/>
              <a:t>Professor William Scott-Jackson</a:t>
            </a:r>
          </a:p>
          <a:p>
            <a:pPr algn="ctr"/>
            <a:r>
              <a:rPr lang="en-GB" sz="2000" dirty="0">
                <a:hlinkClick r:id="rId3"/>
              </a:rPr>
              <a:t>wsj@oxfordstrategicconsulting.com</a:t>
            </a:r>
            <a:endParaRPr lang="en-GB" sz="2000" dirty="0"/>
          </a:p>
          <a:p>
            <a:pPr algn="ctr"/>
            <a:r>
              <a:rPr lang="en-GB" sz="2000" dirty="0"/>
              <a:t>+447785110910</a:t>
            </a:r>
            <a:br>
              <a:rPr lang="en-GB" sz="3200" dirty="0"/>
            </a:br>
            <a:endParaRPr lang="en-GB" sz="3200" dirty="0">
              <a:latin typeface="+mj-lt"/>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84522" y="4077072"/>
            <a:ext cx="3384366" cy="1777179"/>
          </a:xfrm>
          <a:prstGeom prst="rect">
            <a:avLst/>
          </a:prstGeom>
        </p:spPr>
      </p:pic>
      <p:pic>
        <p:nvPicPr>
          <p:cNvPr id="6" name="Picture 5" descr="https://upload.wikimedia.org/wikipedia/commons/thumb/6/68/Saudi_vision_2030.jpg/220px-Saudi_vision_2030.jpg"/>
          <p:cNvPicPr/>
          <p:nvPr/>
        </p:nvPicPr>
        <p:blipFill rotWithShape="1">
          <a:blip r:embed="rId5">
            <a:extLst>
              <a:ext uri="{28A0092B-C50C-407E-A947-70E740481C1C}">
                <a14:useLocalDpi xmlns:a14="http://schemas.microsoft.com/office/drawing/2010/main" val="0"/>
              </a:ext>
            </a:extLst>
          </a:blip>
          <a:srcRect t="22408" b="14930"/>
          <a:stretch/>
        </p:blipFill>
        <p:spPr bwMode="auto">
          <a:xfrm>
            <a:off x="3156402" y="165563"/>
            <a:ext cx="2840606" cy="179113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452666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672" y="1412776"/>
            <a:ext cx="4896544" cy="856952"/>
          </a:xfrm>
        </p:spPr>
        <p:txBody>
          <a:bodyPr/>
          <a:lstStyle/>
          <a:p>
            <a:pPr algn="l"/>
            <a:r>
              <a:rPr lang="en-GB" sz="3600" b="1" dirty="0"/>
              <a:t>Agenda</a:t>
            </a:r>
          </a:p>
        </p:txBody>
      </p:sp>
      <p:sp>
        <p:nvSpPr>
          <p:cNvPr id="3" name="Content Placeholder 2"/>
          <p:cNvSpPr>
            <a:spLocks noGrp="1"/>
          </p:cNvSpPr>
          <p:nvPr>
            <p:ph idx="1"/>
          </p:nvPr>
        </p:nvSpPr>
        <p:spPr>
          <a:xfrm>
            <a:off x="1547664" y="2325455"/>
            <a:ext cx="7560840" cy="2880320"/>
          </a:xfrm>
        </p:spPr>
        <p:txBody>
          <a:bodyPr/>
          <a:lstStyle/>
          <a:p>
            <a:pPr>
              <a:buFont typeface="Arial" panose="020B0604020202020204" pitchFamily="34" charset="0"/>
              <a:buChar char="•"/>
            </a:pPr>
            <a:r>
              <a:rPr lang="en-GB" sz="2400" dirty="0"/>
              <a:t>Saudi Vision 2030: Objectives, context and opportunity</a:t>
            </a:r>
          </a:p>
          <a:p>
            <a:pPr>
              <a:buFont typeface="Arial" panose="020B0604020202020204" pitchFamily="34" charset="0"/>
              <a:buChar char="•"/>
            </a:pPr>
            <a:r>
              <a:rPr lang="en-GB" sz="2400" dirty="0"/>
              <a:t>The key strategic sectors, the key strategic capabilities</a:t>
            </a:r>
          </a:p>
          <a:p>
            <a:pPr>
              <a:buFont typeface="Arial" panose="020B0604020202020204" pitchFamily="34" charset="0"/>
              <a:buChar char="•"/>
            </a:pPr>
            <a:r>
              <a:rPr lang="en-GB" sz="2400" dirty="0"/>
              <a:t>Building the capabilities for Saudi Vision 2030</a:t>
            </a:r>
          </a:p>
          <a:p>
            <a:pPr lvl="1">
              <a:buFont typeface="Arial" panose="020B0604020202020204" pitchFamily="34" charset="0"/>
              <a:buChar char="•"/>
            </a:pPr>
            <a:r>
              <a:rPr lang="en-GB" sz="2000" dirty="0"/>
              <a:t>How can you contribute?  </a:t>
            </a:r>
          </a:p>
          <a:p>
            <a:pPr lvl="1">
              <a:buFont typeface="Arial" panose="020B0604020202020204" pitchFamily="34" charset="0"/>
              <a:buChar char="•"/>
            </a:pPr>
            <a:r>
              <a:rPr lang="en-GB" sz="2000" dirty="0"/>
              <a:t>How can you benefit?</a:t>
            </a:r>
          </a:p>
        </p:txBody>
      </p:sp>
      <p:pic>
        <p:nvPicPr>
          <p:cNvPr id="5" name="Picture 4" descr="https://upload.wikimedia.org/wikipedia/commons/thumb/6/68/Saudi_vision_2030.jpg/220px-Saudi_vision_2030.jpg"/>
          <p:cNvPicPr/>
          <p:nvPr/>
        </p:nvPicPr>
        <p:blipFill rotWithShape="1">
          <a:blip r:embed="rId2">
            <a:extLst>
              <a:ext uri="{28A0092B-C50C-407E-A947-70E740481C1C}">
                <a14:useLocalDpi xmlns:a14="http://schemas.microsoft.com/office/drawing/2010/main" val="0"/>
              </a:ext>
            </a:extLst>
          </a:blip>
          <a:srcRect t="22408" b="14930"/>
          <a:stretch/>
        </p:blipFill>
        <p:spPr bwMode="auto">
          <a:xfrm>
            <a:off x="4932040" y="116632"/>
            <a:ext cx="1584176" cy="1051511"/>
          </a:xfrm>
          <a:prstGeom prst="rect">
            <a:avLst/>
          </a:prstGeom>
          <a:noFill/>
          <a:ln>
            <a:noFill/>
          </a:ln>
          <a:extLst>
            <a:ext uri="{53640926-AAD7-44D8-BBD7-CCE9431645EC}">
              <a14:shadowObscured xmlns:a14="http://schemas.microsoft.com/office/drawing/2010/main"/>
            </a:ext>
          </a:ex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59461" y="0"/>
            <a:ext cx="3572579" cy="1121678"/>
          </a:xfrm>
          <a:prstGeom prst="rect">
            <a:avLst/>
          </a:prstGeom>
        </p:spPr>
      </p:pic>
    </p:spTree>
    <p:extLst>
      <p:ext uri="{BB962C8B-B14F-4D97-AF65-F5344CB8AC3E}">
        <p14:creationId xmlns:p14="http://schemas.microsoft.com/office/powerpoint/2010/main" val="36123126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6564" y="98636"/>
            <a:ext cx="4666381" cy="918202"/>
          </a:xfrm>
        </p:spPr>
        <p:txBody>
          <a:bodyPr/>
          <a:lstStyle/>
          <a:p>
            <a:pPr algn="l"/>
            <a:r>
              <a:rPr lang="en-GB" sz="2800" dirty="0"/>
              <a:t>Saudi Vision 2030: </a:t>
            </a:r>
            <a:br>
              <a:rPr lang="en-GB" sz="2800" dirty="0"/>
            </a:br>
            <a:r>
              <a:rPr lang="en-GB" sz="2400" dirty="0"/>
              <a:t>Capability Shifts</a:t>
            </a:r>
          </a:p>
        </p:txBody>
      </p:sp>
      <p:sp>
        <p:nvSpPr>
          <p:cNvPr id="3" name="TextBox 2"/>
          <p:cNvSpPr txBox="1"/>
          <p:nvPr/>
        </p:nvSpPr>
        <p:spPr>
          <a:xfrm>
            <a:off x="2934585" y="1753791"/>
            <a:ext cx="1853439" cy="646331"/>
          </a:xfrm>
          <a:prstGeom prst="rect">
            <a:avLst/>
          </a:prstGeom>
          <a:noFill/>
        </p:spPr>
        <p:txBody>
          <a:bodyPr wrap="square" rtlCol="0">
            <a:spAutoFit/>
          </a:bodyPr>
          <a:lstStyle/>
          <a:p>
            <a:r>
              <a:rPr lang="en-GB" dirty="0"/>
              <a:t>Shift from public to private sector</a:t>
            </a:r>
          </a:p>
        </p:txBody>
      </p:sp>
      <p:sp>
        <p:nvSpPr>
          <p:cNvPr id="4" name="TextBox 3"/>
          <p:cNvSpPr txBox="1"/>
          <p:nvPr/>
        </p:nvSpPr>
        <p:spPr>
          <a:xfrm>
            <a:off x="3894172" y="2644282"/>
            <a:ext cx="2382109" cy="923330"/>
          </a:xfrm>
          <a:prstGeom prst="rect">
            <a:avLst/>
          </a:prstGeom>
          <a:noFill/>
        </p:spPr>
        <p:txBody>
          <a:bodyPr wrap="square" rtlCol="0">
            <a:spAutoFit/>
          </a:bodyPr>
          <a:lstStyle/>
          <a:p>
            <a:r>
              <a:rPr lang="en-GB" dirty="0"/>
              <a:t>Shift from imports to self-reliance in products and services</a:t>
            </a:r>
          </a:p>
        </p:txBody>
      </p:sp>
      <p:sp>
        <p:nvSpPr>
          <p:cNvPr id="5" name="TextBox 4"/>
          <p:cNvSpPr txBox="1"/>
          <p:nvPr/>
        </p:nvSpPr>
        <p:spPr>
          <a:xfrm>
            <a:off x="2941409" y="3811772"/>
            <a:ext cx="2079979" cy="646331"/>
          </a:xfrm>
          <a:prstGeom prst="rect">
            <a:avLst/>
          </a:prstGeom>
          <a:noFill/>
        </p:spPr>
        <p:txBody>
          <a:bodyPr wrap="square" rtlCol="0">
            <a:spAutoFit/>
          </a:bodyPr>
          <a:lstStyle/>
          <a:p>
            <a:r>
              <a:rPr lang="en-GB" dirty="0"/>
              <a:t>Shift from oil to other key sectors</a:t>
            </a:r>
          </a:p>
        </p:txBody>
      </p:sp>
      <p:sp>
        <p:nvSpPr>
          <p:cNvPr id="7" name="TextBox 6"/>
          <p:cNvSpPr txBox="1"/>
          <p:nvPr/>
        </p:nvSpPr>
        <p:spPr>
          <a:xfrm>
            <a:off x="3932079" y="4581128"/>
            <a:ext cx="2604671" cy="923330"/>
          </a:xfrm>
          <a:prstGeom prst="rect">
            <a:avLst/>
          </a:prstGeom>
          <a:noFill/>
        </p:spPr>
        <p:txBody>
          <a:bodyPr wrap="square" rtlCol="0">
            <a:spAutoFit/>
          </a:bodyPr>
          <a:lstStyle/>
          <a:p>
            <a:r>
              <a:rPr lang="en-GB" dirty="0"/>
              <a:t>Shift from migrant labour to development of national human capital</a:t>
            </a:r>
          </a:p>
        </p:txBody>
      </p:sp>
      <p:grpSp>
        <p:nvGrpSpPr>
          <p:cNvPr id="29" name="Group 28"/>
          <p:cNvGrpSpPr/>
          <p:nvPr/>
        </p:nvGrpSpPr>
        <p:grpSpPr>
          <a:xfrm>
            <a:off x="6194052" y="2200551"/>
            <a:ext cx="2078224" cy="1549142"/>
            <a:chOff x="827584" y="3677562"/>
            <a:chExt cx="2508728" cy="1864206"/>
          </a:xfrm>
        </p:grpSpPr>
        <p:pic>
          <p:nvPicPr>
            <p:cNvPr id="15" name="Picture 14"/>
            <p:cNvPicPr>
              <a:picLocks noChangeAspect="1"/>
            </p:cNvPicPr>
            <p:nvPr/>
          </p:nvPicPr>
          <p:blipFill rotWithShape="1">
            <a:blip r:embed="rId2">
              <a:extLst>
                <a:ext uri="{28A0092B-C50C-407E-A947-70E740481C1C}">
                  <a14:useLocalDpi xmlns:a14="http://schemas.microsoft.com/office/drawing/2010/main" val="0"/>
                </a:ext>
              </a:extLst>
            </a:blip>
            <a:srcRect t="24540" b="29786"/>
            <a:stretch/>
          </p:blipFill>
          <p:spPr>
            <a:xfrm>
              <a:off x="827584" y="4429446"/>
              <a:ext cx="1269841" cy="579988"/>
            </a:xfrm>
            <a:prstGeom prst="rect">
              <a:avLst/>
            </a:prstGeom>
          </p:spPr>
        </p:pic>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1128" y="3677562"/>
              <a:ext cx="1075184" cy="1075184"/>
            </a:xfrm>
            <a:prstGeom prst="rect">
              <a:avLst/>
            </a:prstGeom>
          </p:spPr>
        </p:pic>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1205340" y="3917722"/>
              <a:ext cx="1878931" cy="1624046"/>
            </a:xfrm>
            <a:prstGeom prst="rect">
              <a:avLst/>
            </a:prstGeom>
          </p:spPr>
        </p:pic>
      </p:grpSp>
      <p:grpSp>
        <p:nvGrpSpPr>
          <p:cNvPr id="40" name="Group 39"/>
          <p:cNvGrpSpPr/>
          <p:nvPr/>
        </p:nvGrpSpPr>
        <p:grpSpPr>
          <a:xfrm>
            <a:off x="6431166" y="4275704"/>
            <a:ext cx="1823261" cy="1407115"/>
            <a:chOff x="1118619" y="4149080"/>
            <a:chExt cx="1823261" cy="1407115"/>
          </a:xfrm>
        </p:grpSpPr>
        <p:pic>
          <p:nvPicPr>
            <p:cNvPr id="39" name="Pictur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1257874" y="4206624"/>
              <a:ext cx="1556502" cy="1349571"/>
            </a:xfrm>
            <a:prstGeom prst="rect">
              <a:avLst/>
            </a:prstGeom>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8619" y="4334376"/>
              <a:ext cx="795807" cy="795807"/>
            </a:xfrm>
            <a:prstGeom prst="rect">
              <a:avLst/>
            </a:prstGeom>
          </p:spPr>
        </p:pic>
        <p:grpSp>
          <p:nvGrpSpPr>
            <p:cNvPr id="25" name="Group 24"/>
            <p:cNvGrpSpPr/>
            <p:nvPr/>
          </p:nvGrpSpPr>
          <p:grpSpPr>
            <a:xfrm>
              <a:off x="2149792" y="4149080"/>
              <a:ext cx="792088" cy="696610"/>
              <a:chOff x="3988889" y="3337329"/>
              <a:chExt cx="446716" cy="451712"/>
            </a:xfrm>
          </p:grpSpPr>
          <p:pic>
            <p:nvPicPr>
              <p:cNvPr id="26" name="Picture 25"/>
              <p:cNvPicPr>
                <a:picLocks noChangeAspect="1"/>
              </p:cNvPicPr>
              <p:nvPr/>
            </p:nvPicPr>
            <p:blipFill rotWithShape="1">
              <a:blip r:embed="rId6" cstate="print">
                <a:extLst>
                  <a:ext uri="{BEBA8EAE-BF5A-486C-A8C5-ECC9F3942E4B}">
                    <a14:imgProps xmlns:a14="http://schemas.microsoft.com/office/drawing/2010/main">
                      <a14:imgLayer r:embed="rId7">
                        <a14:imgEffect>
                          <a14:backgroundRemoval t="0" b="100000" l="0" r="100000">
                            <a14:foregroundMark x1="17098" y1="58286" x2="17098" y2="58286"/>
                            <a14:foregroundMark x1="40986" y1="57033" x2="40986" y2="57033"/>
                            <a14:foregroundMark x1="27688" y1="10267" x2="27688" y2="10267"/>
                            <a14:foregroundMark x1="57195" y1="25020" x2="57195" y2="25020"/>
                            <a14:foregroundMark x1="77162" y1="50162" x2="77162" y2="50162"/>
                            <a14:foregroundMark x1="77162" y1="44988" x2="77162" y2="44988"/>
                            <a14:foregroundMark x1="82579" y1="63905" x2="82579" y2="63905"/>
                            <a14:foregroundMark x1="60307" y1="53072" x2="60307" y2="53072"/>
                            <a14:foregroundMark x1="31245" y1="88399" x2="32053" y2="88399"/>
                            <a14:foregroundMark x1="26233" y1="90299" x2="26233" y2="90299"/>
                            <a14:foregroundMark x1="79871" y1="90299" x2="79871" y2="90299"/>
                            <a14:foregroundMark x1="76112" y1="90905" x2="76112" y2="90905"/>
                            <a14:foregroundMark x1="32417" y1="86944" x2="32417" y2="86944"/>
                            <a14:foregroundMark x1="83347" y1="71221" x2="83347" y2="71221"/>
                            <a14:foregroundMark x1="67542" y1="60428" x2="67542" y2="60428"/>
                            <a14:foregroundMark x1="77284" y1="62126" x2="77284" y2="62126"/>
                            <a14:backgroundMark x1="37227" y1="51859" x2="37227" y2="51859"/>
                            <a14:backgroundMark x1="37227" y1="50040" x2="37227" y2="50040"/>
                            <a14:backgroundMark x1="20412" y1="47251" x2="20412" y2="47251"/>
                            <a14:backgroundMark x1="37187" y1="48262" x2="37187" y2="48262"/>
                            <a14:backgroundMark x1="71908" y1="70776" x2="71908" y2="70776"/>
                            <a14:backgroundMark x1="37025" y1="46847" x2="37025" y2="46847"/>
                            <a14:backgroundMark x1="37106" y1="47615" x2="37106" y2="47615"/>
                            <a14:backgroundMark x1="20331" y1="46322" x2="20331" y2="46322"/>
                          </a14:backgroundRemoval>
                        </a14:imgEffect>
                      </a14:imgLayer>
                    </a14:imgProps>
                  </a:ext>
                  <a:ext uri="{28A0092B-C50C-407E-A947-70E740481C1C}">
                    <a14:useLocalDpi xmlns:a14="http://schemas.microsoft.com/office/drawing/2010/main" val="0"/>
                  </a:ext>
                </a:extLst>
              </a:blip>
              <a:srcRect l="14893" t="6383" r="57447" b="46734"/>
              <a:stretch/>
            </p:blipFill>
            <p:spPr>
              <a:xfrm>
                <a:off x="3988889" y="3337329"/>
                <a:ext cx="266495" cy="451712"/>
              </a:xfrm>
              <a:prstGeom prst="rect">
                <a:avLst/>
              </a:prstGeom>
            </p:spPr>
          </p:pic>
          <p:pic>
            <p:nvPicPr>
              <p:cNvPr id="27" name="Picture 26"/>
              <p:cNvPicPr>
                <a:picLocks noChangeAspect="1"/>
              </p:cNvPicPr>
              <p:nvPr/>
            </p:nvPicPr>
            <p:blipFill rotWithShape="1">
              <a:blip r:embed="rId8" cstate="print">
                <a:extLst>
                  <a:ext uri="{BEBA8EAE-BF5A-486C-A8C5-ECC9F3942E4B}">
                    <a14:imgProps xmlns:a14="http://schemas.microsoft.com/office/drawing/2010/main">
                      <a14:imgLayer r:embed="rId9">
                        <a14:imgEffect>
                          <a14:backgroundRemoval t="0" b="100000" l="0" r="100000">
                            <a14:foregroundMark x1="17098" y1="58286" x2="17098" y2="58286"/>
                            <a14:foregroundMark x1="40986" y1="57033" x2="40986" y2="57033"/>
                            <a14:foregroundMark x1="27688" y1="10267" x2="27688" y2="10267"/>
                            <a14:foregroundMark x1="57195" y1="25020" x2="57195" y2="25020"/>
                            <a14:foregroundMark x1="77162" y1="50162" x2="77162" y2="50162"/>
                            <a14:foregroundMark x1="77162" y1="44988" x2="77162" y2="44988"/>
                            <a14:foregroundMark x1="82579" y1="63905" x2="82579" y2="63905"/>
                            <a14:foregroundMark x1="60307" y1="53072" x2="60307" y2="53072"/>
                            <a14:foregroundMark x1="31245" y1="88399" x2="32053" y2="88399"/>
                            <a14:foregroundMark x1="26233" y1="90299" x2="26233" y2="90299"/>
                            <a14:foregroundMark x1="79871" y1="90299" x2="79871" y2="90299"/>
                            <a14:foregroundMark x1="76112" y1="90905" x2="76112" y2="90905"/>
                            <a14:foregroundMark x1="32417" y1="86944" x2="32417" y2="86944"/>
                            <a14:foregroundMark x1="83347" y1="71221" x2="83347" y2="71221"/>
                            <a14:foregroundMark x1="67542" y1="60428" x2="67542" y2="60428"/>
                            <a14:foregroundMark x1="77284" y1="62126" x2="77284" y2="62126"/>
                            <a14:backgroundMark x1="37227" y1="51859" x2="37227" y2="51859"/>
                            <a14:backgroundMark x1="37227" y1="50040" x2="37227" y2="50040"/>
                            <a14:backgroundMark x1="20412" y1="47251" x2="20412" y2="47251"/>
                            <a14:backgroundMark x1="37187" y1="48262" x2="37187" y2="48262"/>
                            <a14:backgroundMark x1="71908" y1="70776" x2="71908" y2="70776"/>
                            <a14:backgroundMark x1="37025" y1="46847" x2="37025" y2="46847"/>
                            <a14:backgroundMark x1="37106" y1="47615" x2="37106" y2="47615"/>
                            <a14:backgroundMark x1="20331" y1="46322" x2="20331" y2="46322"/>
                          </a14:backgroundRemoval>
                        </a14:imgEffect>
                      </a14:imgLayer>
                    </a14:imgProps>
                  </a:ext>
                  <a:ext uri="{28A0092B-C50C-407E-A947-70E740481C1C}">
                    <a14:useLocalDpi xmlns:a14="http://schemas.microsoft.com/office/drawing/2010/main" val="0"/>
                  </a:ext>
                </a:extLst>
              </a:blip>
              <a:srcRect l="43058" t="16334" r="31410" b="45437"/>
              <a:stretch/>
            </p:blipFill>
            <p:spPr>
              <a:xfrm>
                <a:off x="4180470" y="3407020"/>
                <a:ext cx="255135" cy="382021"/>
              </a:xfrm>
              <a:prstGeom prst="rect">
                <a:avLst/>
              </a:prstGeom>
            </p:spPr>
          </p:pic>
        </p:grpSp>
      </p:grpSp>
      <p:grpSp>
        <p:nvGrpSpPr>
          <p:cNvPr id="42" name="Group 41"/>
          <p:cNvGrpSpPr/>
          <p:nvPr/>
        </p:nvGrpSpPr>
        <p:grpSpPr>
          <a:xfrm>
            <a:off x="628900" y="1591011"/>
            <a:ext cx="2243220" cy="1349571"/>
            <a:chOff x="971600" y="977494"/>
            <a:chExt cx="2243220" cy="1349571"/>
          </a:xfrm>
        </p:grpSpPr>
        <p:pic>
          <p:nvPicPr>
            <p:cNvPr id="34" name="Picture 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1215298" y="977494"/>
              <a:ext cx="1556502" cy="1349571"/>
            </a:xfrm>
            <a:prstGeom prst="rect">
              <a:avLst/>
            </a:prstGeom>
          </p:spPr>
        </p:pic>
        <p:pic>
          <p:nvPicPr>
            <p:cNvPr id="10" name="Picture 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71600" y="1027691"/>
              <a:ext cx="931214" cy="837899"/>
            </a:xfrm>
            <a:prstGeom prst="rect">
              <a:avLst/>
            </a:prstGeom>
          </p:spPr>
        </p:pic>
        <p:pic>
          <p:nvPicPr>
            <p:cNvPr id="12" name="Picture 11"/>
            <p:cNvPicPr>
              <a:picLocks noChangeAspect="1"/>
            </p:cNvPicPr>
            <p:nvPr/>
          </p:nvPicPr>
          <p:blipFill rotWithShape="1">
            <a:blip r:embed="rId11" cstate="print">
              <a:extLst>
                <a:ext uri="{28A0092B-C50C-407E-A947-70E740481C1C}">
                  <a14:useLocalDpi xmlns:a14="http://schemas.microsoft.com/office/drawing/2010/main" val="0"/>
                </a:ext>
              </a:extLst>
            </a:blip>
            <a:srcRect t="33958" b="35963"/>
            <a:stretch/>
          </p:blipFill>
          <p:spPr>
            <a:xfrm>
              <a:off x="1979712" y="1342033"/>
              <a:ext cx="1235108" cy="248079"/>
            </a:xfrm>
            <a:prstGeom prst="rect">
              <a:avLst/>
            </a:prstGeom>
          </p:spPr>
        </p:pic>
      </p:grpSp>
      <p:grpSp>
        <p:nvGrpSpPr>
          <p:cNvPr id="38" name="Group 37"/>
          <p:cNvGrpSpPr/>
          <p:nvPr/>
        </p:nvGrpSpPr>
        <p:grpSpPr>
          <a:xfrm>
            <a:off x="873900" y="3424341"/>
            <a:ext cx="1611200" cy="1349571"/>
            <a:chOff x="1252500" y="2450177"/>
            <a:chExt cx="1611200" cy="1349571"/>
          </a:xfrm>
        </p:grpSpPr>
        <p:pic>
          <p:nvPicPr>
            <p:cNvPr id="18" name="Picture 1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252500" y="2738713"/>
              <a:ext cx="653771" cy="607184"/>
            </a:xfrm>
            <a:prstGeom prst="rect">
              <a:avLst/>
            </a:prstGeom>
          </p:spPr>
        </p:pic>
        <p:pic>
          <p:nvPicPr>
            <p:cNvPr id="19" name="Picture 18"/>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368330">
              <a:off x="2303164" y="2553202"/>
              <a:ext cx="560536" cy="520593"/>
            </a:xfrm>
            <a:prstGeom prst="rect">
              <a:avLst/>
            </a:prstGeom>
          </p:spPr>
        </p:pic>
        <p:pic>
          <p:nvPicPr>
            <p:cNvPr id="36" name="Picture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1292963" y="2450177"/>
              <a:ext cx="1556502" cy="1349571"/>
            </a:xfrm>
            <a:prstGeom prst="rect">
              <a:avLst/>
            </a:prstGeom>
          </p:spPr>
        </p:pic>
      </p:grpSp>
    </p:spTree>
    <p:extLst>
      <p:ext uri="{BB962C8B-B14F-4D97-AF65-F5344CB8AC3E}">
        <p14:creationId xmlns:p14="http://schemas.microsoft.com/office/powerpoint/2010/main" val="687006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fade">
                                      <p:cBhvr>
                                        <p:cTn id="10" dur="500"/>
                                        <p:tgtEl>
                                          <p:spTgt spid="4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fade">
                                      <p:cBhvr>
                                        <p:cTn id="18" dur="500"/>
                                        <p:tgtEl>
                                          <p:spTgt spid="2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par>
                                <p:cTn id="24" presetID="10" presetClass="entr" presetSubtype="0" fill="hold" nodeType="withEffect">
                                  <p:stCondLst>
                                    <p:cond delay="0"/>
                                  </p:stCondLst>
                                  <p:childTnLst>
                                    <p:set>
                                      <p:cBhvr>
                                        <p:cTn id="25" dur="1" fill="hold">
                                          <p:stCondLst>
                                            <p:cond delay="0"/>
                                          </p:stCondLst>
                                        </p:cTn>
                                        <p:tgtEl>
                                          <p:spTgt spid="38"/>
                                        </p:tgtEl>
                                        <p:attrNameLst>
                                          <p:attrName>style.visibility</p:attrName>
                                        </p:attrNameLst>
                                      </p:cBhvr>
                                      <p:to>
                                        <p:strVal val="visible"/>
                                      </p:to>
                                    </p:set>
                                    <p:animEffect transition="in" filter="fade">
                                      <p:cBhvr>
                                        <p:cTn id="26" dur="500"/>
                                        <p:tgtEl>
                                          <p:spTgt spid="3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par>
                                <p:cTn id="32" presetID="10" presetClass="entr" presetSubtype="0" fill="hold" nodeType="withEffect">
                                  <p:stCondLst>
                                    <p:cond delay="0"/>
                                  </p:stCondLst>
                                  <p:childTnLst>
                                    <p:set>
                                      <p:cBhvr>
                                        <p:cTn id="33" dur="1" fill="hold">
                                          <p:stCondLst>
                                            <p:cond delay="0"/>
                                          </p:stCondLst>
                                        </p:cTn>
                                        <p:tgtEl>
                                          <p:spTgt spid="40"/>
                                        </p:tgtEl>
                                        <p:attrNameLst>
                                          <p:attrName>style.visibility</p:attrName>
                                        </p:attrNameLst>
                                      </p:cBhvr>
                                      <p:to>
                                        <p:strVal val="visible"/>
                                      </p:to>
                                    </p:set>
                                    <p:animEffect transition="in" filter="fade">
                                      <p:cBhvr>
                                        <p:cTn id="3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2029" y="50963"/>
            <a:ext cx="4189365" cy="864096"/>
          </a:xfrm>
        </p:spPr>
        <p:txBody>
          <a:bodyPr/>
          <a:lstStyle/>
          <a:p>
            <a:r>
              <a:rPr lang="en-GB" sz="2400" dirty="0"/>
              <a:t>Strategic Capabilities:</a:t>
            </a:r>
            <a:br>
              <a:rPr lang="en-GB" sz="2400" dirty="0"/>
            </a:br>
            <a:r>
              <a:rPr lang="en-GB" sz="2400" dirty="0"/>
              <a:t>What are they? </a:t>
            </a:r>
            <a:br>
              <a:rPr lang="en-GB" sz="2400" dirty="0"/>
            </a:br>
            <a:endParaRPr lang="en-GB" sz="2400" dirty="0"/>
          </a:p>
        </p:txBody>
      </p:sp>
      <p:sp>
        <p:nvSpPr>
          <p:cNvPr id="3" name="TextBox 2"/>
          <p:cNvSpPr txBox="1"/>
          <p:nvPr/>
        </p:nvSpPr>
        <p:spPr>
          <a:xfrm>
            <a:off x="507605" y="2781543"/>
            <a:ext cx="2010449" cy="646331"/>
          </a:xfrm>
          <a:prstGeom prst="rect">
            <a:avLst/>
          </a:prstGeom>
          <a:noFill/>
        </p:spPr>
        <p:txBody>
          <a:bodyPr wrap="square" rtlCol="0">
            <a:spAutoFit/>
          </a:bodyPr>
          <a:lstStyle/>
          <a:p>
            <a:r>
              <a:rPr lang="en-GB" b="1" dirty="0"/>
              <a:t>Fundamental Capabilities</a:t>
            </a:r>
          </a:p>
        </p:txBody>
      </p:sp>
      <p:sp>
        <p:nvSpPr>
          <p:cNvPr id="4" name="TextBox 3"/>
          <p:cNvSpPr txBox="1"/>
          <p:nvPr/>
        </p:nvSpPr>
        <p:spPr>
          <a:xfrm>
            <a:off x="507605" y="1225597"/>
            <a:ext cx="2501848" cy="646331"/>
          </a:xfrm>
          <a:prstGeom prst="rect">
            <a:avLst/>
          </a:prstGeom>
          <a:noFill/>
        </p:spPr>
        <p:txBody>
          <a:bodyPr wrap="square" rtlCol="0">
            <a:spAutoFit/>
          </a:bodyPr>
          <a:lstStyle/>
          <a:p>
            <a:r>
              <a:rPr lang="en-GB" b="1" dirty="0"/>
              <a:t>Differentiating Strategic Capabilities (DiSCs)</a:t>
            </a:r>
          </a:p>
        </p:txBody>
      </p:sp>
      <p:sp>
        <p:nvSpPr>
          <p:cNvPr id="5" name="TextBox 4"/>
          <p:cNvSpPr txBox="1"/>
          <p:nvPr/>
        </p:nvSpPr>
        <p:spPr>
          <a:xfrm>
            <a:off x="507605" y="4406922"/>
            <a:ext cx="2162772" cy="369332"/>
          </a:xfrm>
          <a:prstGeom prst="rect">
            <a:avLst/>
          </a:prstGeom>
          <a:noFill/>
        </p:spPr>
        <p:txBody>
          <a:bodyPr wrap="none" rtlCol="0">
            <a:spAutoFit/>
          </a:bodyPr>
          <a:lstStyle/>
          <a:p>
            <a:r>
              <a:rPr lang="en-GB" b="1" dirty="0"/>
              <a:t>Enabling Capabilities</a:t>
            </a:r>
          </a:p>
        </p:txBody>
      </p:sp>
      <p:sp>
        <p:nvSpPr>
          <p:cNvPr id="6" name="Rectangle 5"/>
          <p:cNvSpPr/>
          <p:nvPr/>
        </p:nvSpPr>
        <p:spPr>
          <a:xfrm>
            <a:off x="3477814" y="2554674"/>
            <a:ext cx="345974" cy="1602669"/>
          </a:xfrm>
          <a:prstGeom prst="rect">
            <a:avLst/>
          </a:prstGeom>
          <a:solidFill>
            <a:schemeClr val="accent5">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Rectangle 42"/>
          <p:cNvSpPr/>
          <p:nvPr/>
        </p:nvSpPr>
        <p:spPr>
          <a:xfrm>
            <a:off x="3988903" y="2554674"/>
            <a:ext cx="345974" cy="1602669"/>
          </a:xfrm>
          <a:prstGeom prst="rect">
            <a:avLst/>
          </a:prstGeom>
          <a:solidFill>
            <a:schemeClr val="accent5">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ctangle 43"/>
          <p:cNvSpPr/>
          <p:nvPr/>
        </p:nvSpPr>
        <p:spPr>
          <a:xfrm>
            <a:off x="4487059" y="2554674"/>
            <a:ext cx="345974" cy="1602669"/>
          </a:xfrm>
          <a:prstGeom prst="rect">
            <a:avLst/>
          </a:prstGeom>
          <a:solidFill>
            <a:schemeClr val="accent5">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Rectangle 44"/>
          <p:cNvSpPr/>
          <p:nvPr/>
        </p:nvSpPr>
        <p:spPr>
          <a:xfrm>
            <a:off x="4998148" y="2554674"/>
            <a:ext cx="345974" cy="1602669"/>
          </a:xfrm>
          <a:prstGeom prst="rect">
            <a:avLst/>
          </a:prstGeom>
          <a:solidFill>
            <a:schemeClr val="accent5">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p:cNvSpPr/>
          <p:nvPr/>
        </p:nvSpPr>
        <p:spPr>
          <a:xfrm>
            <a:off x="5509237" y="2554674"/>
            <a:ext cx="345974" cy="1602669"/>
          </a:xfrm>
          <a:prstGeom prst="rect">
            <a:avLst/>
          </a:prstGeom>
          <a:solidFill>
            <a:schemeClr val="accent5">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p:cNvSpPr/>
          <p:nvPr/>
        </p:nvSpPr>
        <p:spPr>
          <a:xfrm>
            <a:off x="6020326" y="2554674"/>
            <a:ext cx="345974" cy="1602669"/>
          </a:xfrm>
          <a:prstGeom prst="rect">
            <a:avLst/>
          </a:prstGeom>
          <a:solidFill>
            <a:schemeClr val="accent5">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47"/>
          <p:cNvSpPr/>
          <p:nvPr/>
        </p:nvSpPr>
        <p:spPr>
          <a:xfrm>
            <a:off x="6531415" y="2554674"/>
            <a:ext cx="345974" cy="1602669"/>
          </a:xfrm>
          <a:prstGeom prst="rect">
            <a:avLst/>
          </a:prstGeom>
          <a:solidFill>
            <a:schemeClr val="accent5">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a:off x="3477814" y="3068445"/>
            <a:ext cx="3522696" cy="369332"/>
          </a:xfrm>
          <a:prstGeom prst="rect">
            <a:avLst/>
          </a:prstGeom>
          <a:noFill/>
        </p:spPr>
        <p:txBody>
          <a:bodyPr wrap="none" rtlCol="0">
            <a:spAutoFit/>
          </a:bodyPr>
          <a:lstStyle/>
          <a:p>
            <a:r>
              <a:rPr lang="en-GB" b="1" dirty="0"/>
              <a:t>Skills, expertise, sector/job specific</a:t>
            </a:r>
          </a:p>
        </p:txBody>
      </p:sp>
      <p:sp>
        <p:nvSpPr>
          <p:cNvPr id="49" name="TextBox 48"/>
          <p:cNvSpPr txBox="1"/>
          <p:nvPr/>
        </p:nvSpPr>
        <p:spPr>
          <a:xfrm>
            <a:off x="507605" y="3394178"/>
            <a:ext cx="2031564" cy="738664"/>
          </a:xfrm>
          <a:prstGeom prst="rect">
            <a:avLst/>
          </a:prstGeom>
          <a:noFill/>
        </p:spPr>
        <p:txBody>
          <a:bodyPr wrap="square" rtlCol="0">
            <a:spAutoFit/>
          </a:bodyPr>
          <a:lstStyle/>
          <a:p>
            <a:r>
              <a:rPr lang="en-GB" sz="1400" dirty="0"/>
              <a:t>Capabilities needed to reach world-class ‘best practice’ in a market</a:t>
            </a:r>
          </a:p>
        </p:txBody>
      </p:sp>
      <p:sp>
        <p:nvSpPr>
          <p:cNvPr id="19" name="Rectangle 18"/>
          <p:cNvSpPr/>
          <p:nvPr/>
        </p:nvSpPr>
        <p:spPr>
          <a:xfrm>
            <a:off x="3477814" y="4345471"/>
            <a:ext cx="3412508" cy="288032"/>
          </a:xfrm>
          <a:prstGeom prst="rect">
            <a:avLst/>
          </a:prstGeom>
          <a:solidFill>
            <a:schemeClr val="accent5">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Rectangle 49"/>
          <p:cNvSpPr/>
          <p:nvPr/>
        </p:nvSpPr>
        <p:spPr>
          <a:xfrm>
            <a:off x="3477814" y="4776254"/>
            <a:ext cx="3412508" cy="288032"/>
          </a:xfrm>
          <a:prstGeom prst="rect">
            <a:avLst/>
          </a:prstGeom>
          <a:solidFill>
            <a:schemeClr val="accent5">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Rectangle 50"/>
          <p:cNvSpPr/>
          <p:nvPr/>
        </p:nvSpPr>
        <p:spPr>
          <a:xfrm>
            <a:off x="3477814" y="5226670"/>
            <a:ext cx="3412508" cy="288032"/>
          </a:xfrm>
          <a:prstGeom prst="rect">
            <a:avLst/>
          </a:prstGeom>
          <a:solidFill>
            <a:schemeClr val="accent5">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TextBox 51"/>
          <p:cNvSpPr txBox="1"/>
          <p:nvPr/>
        </p:nvSpPr>
        <p:spPr>
          <a:xfrm>
            <a:off x="3696366" y="5169993"/>
            <a:ext cx="3035575" cy="369332"/>
          </a:xfrm>
          <a:prstGeom prst="rect">
            <a:avLst/>
          </a:prstGeom>
          <a:noFill/>
        </p:spPr>
        <p:txBody>
          <a:bodyPr wrap="none" rtlCol="0">
            <a:spAutoFit/>
          </a:bodyPr>
          <a:lstStyle/>
          <a:p>
            <a:r>
              <a:rPr lang="en-GB" dirty="0"/>
              <a:t>Human resource management</a:t>
            </a:r>
          </a:p>
        </p:txBody>
      </p:sp>
      <p:sp>
        <p:nvSpPr>
          <p:cNvPr id="53" name="TextBox 52"/>
          <p:cNvSpPr txBox="1"/>
          <p:nvPr/>
        </p:nvSpPr>
        <p:spPr>
          <a:xfrm>
            <a:off x="4487059" y="4320633"/>
            <a:ext cx="1208216" cy="369332"/>
          </a:xfrm>
          <a:prstGeom prst="rect">
            <a:avLst/>
          </a:prstGeom>
          <a:noFill/>
        </p:spPr>
        <p:txBody>
          <a:bodyPr wrap="none" rtlCol="0">
            <a:spAutoFit/>
          </a:bodyPr>
          <a:lstStyle/>
          <a:p>
            <a:r>
              <a:rPr lang="en-GB" dirty="0"/>
              <a:t>Leadership</a:t>
            </a:r>
          </a:p>
        </p:txBody>
      </p:sp>
      <p:sp>
        <p:nvSpPr>
          <p:cNvPr id="54" name="TextBox 53"/>
          <p:cNvSpPr txBox="1"/>
          <p:nvPr/>
        </p:nvSpPr>
        <p:spPr>
          <a:xfrm>
            <a:off x="4517509" y="4745313"/>
            <a:ext cx="1091133" cy="369332"/>
          </a:xfrm>
          <a:prstGeom prst="rect">
            <a:avLst/>
          </a:prstGeom>
          <a:noFill/>
        </p:spPr>
        <p:txBody>
          <a:bodyPr wrap="none" rtlCol="0">
            <a:spAutoFit/>
          </a:bodyPr>
          <a:lstStyle/>
          <a:p>
            <a:r>
              <a:rPr lang="en-GB" dirty="0"/>
              <a:t>IT literacy</a:t>
            </a:r>
          </a:p>
        </p:txBody>
      </p:sp>
      <p:sp>
        <p:nvSpPr>
          <p:cNvPr id="55" name="TextBox 54"/>
          <p:cNvSpPr txBox="1"/>
          <p:nvPr/>
        </p:nvSpPr>
        <p:spPr>
          <a:xfrm>
            <a:off x="507605" y="4773360"/>
            <a:ext cx="2707896" cy="523220"/>
          </a:xfrm>
          <a:prstGeom prst="rect">
            <a:avLst/>
          </a:prstGeom>
          <a:noFill/>
        </p:spPr>
        <p:txBody>
          <a:bodyPr wrap="square" rtlCol="0">
            <a:spAutoFit/>
          </a:bodyPr>
          <a:lstStyle/>
          <a:p>
            <a:r>
              <a:rPr lang="en-GB" sz="1400" dirty="0"/>
              <a:t>Capabilities needed in every sector/discipline</a:t>
            </a:r>
          </a:p>
        </p:txBody>
      </p:sp>
      <p:sp>
        <p:nvSpPr>
          <p:cNvPr id="37" name="Isosceles Triangle 36"/>
          <p:cNvSpPr/>
          <p:nvPr/>
        </p:nvSpPr>
        <p:spPr>
          <a:xfrm>
            <a:off x="3464881" y="680372"/>
            <a:ext cx="3412508" cy="1768595"/>
          </a:xfrm>
          <a:prstGeom prst="triangle">
            <a:avLst/>
          </a:prstGeom>
          <a:solidFill>
            <a:schemeClr val="accent5">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TextBox 55"/>
          <p:cNvSpPr txBox="1"/>
          <p:nvPr/>
        </p:nvSpPr>
        <p:spPr>
          <a:xfrm>
            <a:off x="507605" y="1846674"/>
            <a:ext cx="2707896" cy="738664"/>
          </a:xfrm>
          <a:prstGeom prst="rect">
            <a:avLst/>
          </a:prstGeom>
          <a:noFill/>
        </p:spPr>
        <p:txBody>
          <a:bodyPr wrap="square" rtlCol="0">
            <a:spAutoFit/>
          </a:bodyPr>
          <a:lstStyle/>
          <a:p>
            <a:r>
              <a:rPr lang="en-GB" sz="1400" dirty="0"/>
              <a:t>Capabilities that provide sustainable competitive advantage </a:t>
            </a:r>
          </a:p>
          <a:p>
            <a:r>
              <a:rPr lang="en-GB" sz="1400" dirty="0"/>
              <a:t>‘better than the best’</a:t>
            </a:r>
          </a:p>
        </p:txBody>
      </p:sp>
      <p:sp>
        <p:nvSpPr>
          <p:cNvPr id="57" name="TextBox 56"/>
          <p:cNvSpPr txBox="1"/>
          <p:nvPr/>
        </p:nvSpPr>
        <p:spPr>
          <a:xfrm>
            <a:off x="4273362" y="1750850"/>
            <a:ext cx="1931599" cy="646331"/>
          </a:xfrm>
          <a:prstGeom prst="rect">
            <a:avLst/>
          </a:prstGeom>
          <a:noFill/>
        </p:spPr>
        <p:txBody>
          <a:bodyPr wrap="square" rtlCol="0">
            <a:spAutoFit/>
          </a:bodyPr>
          <a:lstStyle/>
          <a:p>
            <a:pPr algn="ctr"/>
            <a:r>
              <a:rPr lang="en-GB" dirty="0">
                <a:solidFill>
                  <a:schemeClr val="bg1"/>
                </a:solidFill>
              </a:rPr>
              <a:t>Rare, hard to copy, valuable</a:t>
            </a:r>
          </a:p>
        </p:txBody>
      </p:sp>
      <p:sp>
        <p:nvSpPr>
          <p:cNvPr id="8" name="TextBox 7"/>
          <p:cNvSpPr txBox="1"/>
          <p:nvPr/>
        </p:nvSpPr>
        <p:spPr>
          <a:xfrm>
            <a:off x="6406183" y="1363436"/>
            <a:ext cx="948914" cy="307777"/>
          </a:xfrm>
          <a:prstGeom prst="rect">
            <a:avLst/>
          </a:prstGeom>
          <a:noFill/>
        </p:spPr>
        <p:txBody>
          <a:bodyPr wrap="none" rtlCol="0">
            <a:spAutoFit/>
          </a:bodyPr>
          <a:lstStyle/>
          <a:p>
            <a:r>
              <a:rPr lang="en-GB" sz="1400" dirty="0"/>
              <a:t>Innovative</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56718" y="1606405"/>
            <a:ext cx="1044755" cy="447898"/>
          </a:xfrm>
          <a:prstGeom prst="rect">
            <a:avLst/>
          </a:prstGeom>
        </p:spPr>
      </p:pic>
      <p:sp>
        <p:nvSpPr>
          <p:cNvPr id="10" name="TextBox 9"/>
          <p:cNvSpPr txBox="1"/>
          <p:nvPr/>
        </p:nvSpPr>
        <p:spPr>
          <a:xfrm>
            <a:off x="7156718" y="2012762"/>
            <a:ext cx="1058303" cy="307777"/>
          </a:xfrm>
          <a:prstGeom prst="rect">
            <a:avLst/>
          </a:prstGeom>
          <a:noFill/>
        </p:spPr>
        <p:txBody>
          <a:bodyPr wrap="none" rtlCol="0">
            <a:spAutoFit/>
          </a:bodyPr>
          <a:lstStyle/>
          <a:p>
            <a:r>
              <a:rPr lang="en-GB" sz="1400" dirty="0"/>
              <a:t>Friendliness</a:t>
            </a:r>
          </a:p>
        </p:txBody>
      </p:sp>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l="16837" t="6607" r="17098" b="51007"/>
          <a:stretch/>
        </p:blipFill>
        <p:spPr>
          <a:xfrm>
            <a:off x="6236916" y="932551"/>
            <a:ext cx="1280945" cy="504057"/>
          </a:xfrm>
          <a:prstGeom prst="rect">
            <a:avLst/>
          </a:prstGeom>
        </p:spPr>
      </p:pic>
    </p:spTree>
    <p:extLst>
      <p:ext uri="{BB962C8B-B14F-4D97-AF65-F5344CB8AC3E}">
        <p14:creationId xmlns:p14="http://schemas.microsoft.com/office/powerpoint/2010/main" val="3708754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0"/>
                                        </p:tgtEl>
                                        <p:attrNameLst>
                                          <p:attrName>style.visibility</p:attrName>
                                        </p:attrNameLst>
                                      </p:cBhvr>
                                      <p:to>
                                        <p:strVal val="visible"/>
                                      </p:to>
                                    </p:set>
                                    <p:animEffect transition="in" filter="fade">
                                      <p:cBhvr>
                                        <p:cTn id="13" dur="500"/>
                                        <p:tgtEl>
                                          <p:spTgt spid="5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1"/>
                                        </p:tgtEl>
                                        <p:attrNameLst>
                                          <p:attrName>style.visibility</p:attrName>
                                        </p:attrNameLst>
                                      </p:cBhvr>
                                      <p:to>
                                        <p:strVal val="visible"/>
                                      </p:to>
                                    </p:set>
                                    <p:animEffect transition="in" filter="fade">
                                      <p:cBhvr>
                                        <p:cTn id="16" dur="500"/>
                                        <p:tgtEl>
                                          <p:spTgt spid="5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2"/>
                                        </p:tgtEl>
                                        <p:attrNameLst>
                                          <p:attrName>style.visibility</p:attrName>
                                        </p:attrNameLst>
                                      </p:cBhvr>
                                      <p:to>
                                        <p:strVal val="visible"/>
                                      </p:to>
                                    </p:set>
                                    <p:animEffect transition="in" filter="fade">
                                      <p:cBhvr>
                                        <p:cTn id="19" dur="500"/>
                                        <p:tgtEl>
                                          <p:spTgt spid="5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fade">
                                      <p:cBhvr>
                                        <p:cTn id="22" dur="500"/>
                                        <p:tgtEl>
                                          <p:spTgt spid="5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4"/>
                                        </p:tgtEl>
                                        <p:attrNameLst>
                                          <p:attrName>style.visibility</p:attrName>
                                        </p:attrNameLst>
                                      </p:cBhvr>
                                      <p:to>
                                        <p:strVal val="visible"/>
                                      </p:to>
                                    </p:set>
                                    <p:animEffect transition="in" filter="fade">
                                      <p:cBhvr>
                                        <p:cTn id="25" dur="500"/>
                                        <p:tgtEl>
                                          <p:spTgt spid="5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fade">
                                      <p:cBhvr>
                                        <p:cTn id="28" dur="500"/>
                                        <p:tgtEl>
                                          <p:spTgt spid="5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500"/>
                                        <p:tgtEl>
                                          <p:spTgt spid="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500"/>
                                        <p:tgtEl>
                                          <p:spTgt spid="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fade">
                                      <p:cBhvr>
                                        <p:cTn id="39" dur="500"/>
                                        <p:tgtEl>
                                          <p:spTgt spid="4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4"/>
                                        </p:tgtEl>
                                        <p:attrNameLst>
                                          <p:attrName>style.visibility</p:attrName>
                                        </p:attrNameLst>
                                      </p:cBhvr>
                                      <p:to>
                                        <p:strVal val="visible"/>
                                      </p:to>
                                    </p:set>
                                    <p:animEffect transition="in" filter="fade">
                                      <p:cBhvr>
                                        <p:cTn id="42" dur="500"/>
                                        <p:tgtEl>
                                          <p:spTgt spid="4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5"/>
                                        </p:tgtEl>
                                        <p:attrNameLst>
                                          <p:attrName>style.visibility</p:attrName>
                                        </p:attrNameLst>
                                      </p:cBhvr>
                                      <p:to>
                                        <p:strVal val="visible"/>
                                      </p:to>
                                    </p:set>
                                    <p:animEffect transition="in" filter="fade">
                                      <p:cBhvr>
                                        <p:cTn id="45" dur="500"/>
                                        <p:tgtEl>
                                          <p:spTgt spid="4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fade">
                                      <p:cBhvr>
                                        <p:cTn id="48" dur="500"/>
                                        <p:tgtEl>
                                          <p:spTgt spid="4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47"/>
                                        </p:tgtEl>
                                        <p:attrNameLst>
                                          <p:attrName>style.visibility</p:attrName>
                                        </p:attrNameLst>
                                      </p:cBhvr>
                                      <p:to>
                                        <p:strVal val="visible"/>
                                      </p:to>
                                    </p:set>
                                    <p:animEffect transition="in" filter="fade">
                                      <p:cBhvr>
                                        <p:cTn id="51" dur="500"/>
                                        <p:tgtEl>
                                          <p:spTgt spid="4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48"/>
                                        </p:tgtEl>
                                        <p:attrNameLst>
                                          <p:attrName>style.visibility</p:attrName>
                                        </p:attrNameLst>
                                      </p:cBhvr>
                                      <p:to>
                                        <p:strVal val="visible"/>
                                      </p:to>
                                    </p:set>
                                    <p:animEffect transition="in" filter="fade">
                                      <p:cBhvr>
                                        <p:cTn id="54" dur="500"/>
                                        <p:tgtEl>
                                          <p:spTgt spid="4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fade">
                                      <p:cBhvr>
                                        <p:cTn id="57" dur="500"/>
                                        <p:tgtEl>
                                          <p:spTgt spid="7"/>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49"/>
                                        </p:tgtEl>
                                        <p:attrNameLst>
                                          <p:attrName>style.visibility</p:attrName>
                                        </p:attrNameLst>
                                      </p:cBhvr>
                                      <p:to>
                                        <p:strVal val="visible"/>
                                      </p:to>
                                    </p:set>
                                    <p:animEffect transition="in" filter="fade">
                                      <p:cBhvr>
                                        <p:cTn id="60" dur="500"/>
                                        <p:tgtEl>
                                          <p:spTgt spid="49"/>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4"/>
                                        </p:tgtEl>
                                        <p:attrNameLst>
                                          <p:attrName>style.visibility</p:attrName>
                                        </p:attrNameLst>
                                      </p:cBhvr>
                                      <p:to>
                                        <p:strVal val="visible"/>
                                      </p:to>
                                    </p:set>
                                    <p:animEffect transition="in" filter="fade">
                                      <p:cBhvr>
                                        <p:cTn id="65" dur="500"/>
                                        <p:tgtEl>
                                          <p:spTgt spid="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37"/>
                                        </p:tgtEl>
                                        <p:attrNameLst>
                                          <p:attrName>style.visibility</p:attrName>
                                        </p:attrNameLst>
                                      </p:cBhvr>
                                      <p:to>
                                        <p:strVal val="visible"/>
                                      </p:to>
                                    </p:set>
                                    <p:animEffect transition="in" filter="fade">
                                      <p:cBhvr>
                                        <p:cTn id="68" dur="500"/>
                                        <p:tgtEl>
                                          <p:spTgt spid="37"/>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56"/>
                                        </p:tgtEl>
                                        <p:attrNameLst>
                                          <p:attrName>style.visibility</p:attrName>
                                        </p:attrNameLst>
                                      </p:cBhvr>
                                      <p:to>
                                        <p:strVal val="visible"/>
                                      </p:to>
                                    </p:set>
                                    <p:animEffect transition="in" filter="fade">
                                      <p:cBhvr>
                                        <p:cTn id="71" dur="500"/>
                                        <p:tgtEl>
                                          <p:spTgt spid="56"/>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57"/>
                                        </p:tgtEl>
                                        <p:attrNameLst>
                                          <p:attrName>style.visibility</p:attrName>
                                        </p:attrNameLst>
                                      </p:cBhvr>
                                      <p:to>
                                        <p:strVal val="visible"/>
                                      </p:to>
                                    </p:set>
                                    <p:animEffect transition="in" filter="fade">
                                      <p:cBhvr>
                                        <p:cTn id="74" dur="500"/>
                                        <p:tgtEl>
                                          <p:spTgt spid="57"/>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fade">
                                      <p:cBhvr>
                                        <p:cTn id="77" dur="500"/>
                                        <p:tgtEl>
                                          <p:spTgt spid="8"/>
                                        </p:tgtEl>
                                      </p:cBhvr>
                                    </p:animEffect>
                                  </p:childTnLst>
                                </p:cTn>
                              </p:par>
                              <p:par>
                                <p:cTn id="78" presetID="10" presetClass="entr" presetSubtype="0" fill="hold" nodeType="withEffect">
                                  <p:stCondLst>
                                    <p:cond delay="0"/>
                                  </p:stCondLst>
                                  <p:childTnLst>
                                    <p:set>
                                      <p:cBhvr>
                                        <p:cTn id="79" dur="1" fill="hold">
                                          <p:stCondLst>
                                            <p:cond delay="0"/>
                                          </p:stCondLst>
                                        </p:cTn>
                                        <p:tgtEl>
                                          <p:spTgt spid="9"/>
                                        </p:tgtEl>
                                        <p:attrNameLst>
                                          <p:attrName>style.visibility</p:attrName>
                                        </p:attrNameLst>
                                      </p:cBhvr>
                                      <p:to>
                                        <p:strVal val="visible"/>
                                      </p:to>
                                    </p:set>
                                    <p:animEffect transition="in" filter="fade">
                                      <p:cBhvr>
                                        <p:cTn id="80" dur="500"/>
                                        <p:tgtEl>
                                          <p:spTgt spid="9"/>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0"/>
                                        </p:tgtEl>
                                        <p:attrNameLst>
                                          <p:attrName>style.visibility</p:attrName>
                                        </p:attrNameLst>
                                      </p:cBhvr>
                                      <p:to>
                                        <p:strVal val="visible"/>
                                      </p:to>
                                    </p:set>
                                    <p:animEffect transition="in" filter="fade">
                                      <p:cBhvr>
                                        <p:cTn id="83" dur="500"/>
                                        <p:tgtEl>
                                          <p:spTgt spid="10"/>
                                        </p:tgtEl>
                                      </p:cBhvr>
                                    </p:animEffect>
                                  </p:childTnLst>
                                </p:cTn>
                              </p:par>
                              <p:par>
                                <p:cTn id="84" presetID="10" presetClass="entr" presetSubtype="0" fill="hold" nodeType="withEffect">
                                  <p:stCondLst>
                                    <p:cond delay="0"/>
                                  </p:stCondLst>
                                  <p:childTnLst>
                                    <p:set>
                                      <p:cBhvr>
                                        <p:cTn id="85" dur="1" fill="hold">
                                          <p:stCondLst>
                                            <p:cond delay="0"/>
                                          </p:stCondLst>
                                        </p:cTn>
                                        <p:tgtEl>
                                          <p:spTgt spid="12"/>
                                        </p:tgtEl>
                                        <p:attrNameLst>
                                          <p:attrName>style.visibility</p:attrName>
                                        </p:attrNameLst>
                                      </p:cBhvr>
                                      <p:to>
                                        <p:strVal val="visible"/>
                                      </p:to>
                                    </p:set>
                                    <p:animEffect transition="in" filter="fade">
                                      <p:cBhvr>
                                        <p:cTn id="8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animBg="1"/>
      <p:bldP spid="43" grpId="0" animBg="1"/>
      <p:bldP spid="44" grpId="0" animBg="1"/>
      <p:bldP spid="45" grpId="0" animBg="1"/>
      <p:bldP spid="46" grpId="0" animBg="1"/>
      <p:bldP spid="47" grpId="0" animBg="1"/>
      <p:bldP spid="48" grpId="0" animBg="1"/>
      <p:bldP spid="7" grpId="0"/>
      <p:bldP spid="49" grpId="0"/>
      <p:bldP spid="19" grpId="0" animBg="1"/>
      <p:bldP spid="50" grpId="0" animBg="1"/>
      <p:bldP spid="51" grpId="0" animBg="1"/>
      <p:bldP spid="52" grpId="0"/>
      <p:bldP spid="53" grpId="0"/>
      <p:bldP spid="54" grpId="0"/>
      <p:bldP spid="55" grpId="0"/>
      <p:bldP spid="37" grpId="0" animBg="1"/>
      <p:bldP spid="56" grpId="0"/>
      <p:bldP spid="57" grpId="0"/>
      <p:bldP spid="8"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672" y="106166"/>
            <a:ext cx="4896544" cy="864096"/>
          </a:xfrm>
        </p:spPr>
        <p:txBody>
          <a:bodyPr/>
          <a:lstStyle/>
          <a:p>
            <a:r>
              <a:rPr lang="en-GB" dirty="0"/>
              <a:t>Saudi Vision 2030 and Transformation Plan</a:t>
            </a:r>
          </a:p>
        </p:txBody>
      </p:sp>
      <p:grpSp>
        <p:nvGrpSpPr>
          <p:cNvPr id="9" name="Group 8"/>
          <p:cNvGrpSpPr/>
          <p:nvPr/>
        </p:nvGrpSpPr>
        <p:grpSpPr>
          <a:xfrm>
            <a:off x="373038" y="3839091"/>
            <a:ext cx="7824142" cy="504825"/>
            <a:chOff x="369268" y="1921024"/>
            <a:chExt cx="7824142" cy="504825"/>
          </a:xfrm>
        </p:grpSpPr>
        <p:pic>
          <p:nvPicPr>
            <p:cNvPr id="8" name="Picture 7"/>
            <p:cNvPicPr>
              <a:picLocks noChangeAspect="1"/>
            </p:cNvPicPr>
            <p:nvPr/>
          </p:nvPicPr>
          <p:blipFill>
            <a:blip r:embed="rId2"/>
            <a:stretch>
              <a:fillRect/>
            </a:stretch>
          </p:blipFill>
          <p:spPr>
            <a:xfrm>
              <a:off x="369268" y="1921024"/>
              <a:ext cx="3981450" cy="504825"/>
            </a:xfrm>
            <a:prstGeom prst="rect">
              <a:avLst/>
            </a:prstGeom>
          </p:spPr>
        </p:pic>
        <p:pic>
          <p:nvPicPr>
            <p:cNvPr id="64" name="Picture 63"/>
            <p:cNvPicPr>
              <a:picLocks noChangeAspect="1"/>
            </p:cNvPicPr>
            <p:nvPr/>
          </p:nvPicPr>
          <p:blipFill>
            <a:blip r:embed="rId2"/>
            <a:stretch>
              <a:fillRect/>
            </a:stretch>
          </p:blipFill>
          <p:spPr>
            <a:xfrm>
              <a:off x="4211960" y="1921024"/>
              <a:ext cx="3981450" cy="504825"/>
            </a:xfrm>
            <a:prstGeom prst="rect">
              <a:avLst/>
            </a:prstGeom>
          </p:spPr>
        </p:pic>
      </p:grpSp>
      <p:sp>
        <p:nvSpPr>
          <p:cNvPr id="11" name="TextBox 10"/>
          <p:cNvSpPr txBox="1"/>
          <p:nvPr/>
        </p:nvSpPr>
        <p:spPr>
          <a:xfrm>
            <a:off x="1114297" y="1456732"/>
            <a:ext cx="2088232" cy="646331"/>
          </a:xfrm>
          <a:prstGeom prst="rect">
            <a:avLst/>
          </a:prstGeom>
          <a:noFill/>
        </p:spPr>
        <p:txBody>
          <a:bodyPr wrap="square" rtlCol="0">
            <a:spAutoFit/>
          </a:bodyPr>
          <a:lstStyle/>
          <a:p>
            <a:pPr algn="ctr"/>
            <a:r>
              <a:rPr lang="en-GB" dirty="0"/>
              <a:t>Public sector</a:t>
            </a:r>
          </a:p>
          <a:p>
            <a:pPr algn="ctr"/>
            <a:r>
              <a:rPr lang="en-GB" dirty="0"/>
              <a:t>(4.2m)</a:t>
            </a:r>
          </a:p>
        </p:txBody>
      </p:sp>
      <p:sp>
        <p:nvSpPr>
          <p:cNvPr id="72" name="TextBox 71"/>
          <p:cNvSpPr txBox="1"/>
          <p:nvPr/>
        </p:nvSpPr>
        <p:spPr>
          <a:xfrm>
            <a:off x="4206974" y="1456732"/>
            <a:ext cx="2088232" cy="646331"/>
          </a:xfrm>
          <a:prstGeom prst="rect">
            <a:avLst/>
          </a:prstGeom>
          <a:noFill/>
        </p:spPr>
        <p:txBody>
          <a:bodyPr wrap="square" rtlCol="0">
            <a:spAutoFit/>
          </a:bodyPr>
          <a:lstStyle/>
          <a:p>
            <a:pPr algn="ctr"/>
            <a:r>
              <a:rPr lang="en-GB" dirty="0"/>
              <a:t>Private sector</a:t>
            </a:r>
          </a:p>
          <a:p>
            <a:pPr algn="ctr"/>
            <a:r>
              <a:rPr lang="en-GB" dirty="0"/>
              <a:t>(1.6m) </a:t>
            </a:r>
          </a:p>
        </p:txBody>
      </p:sp>
      <p:sp>
        <p:nvSpPr>
          <p:cNvPr id="73" name="TextBox 72"/>
          <p:cNvSpPr txBox="1"/>
          <p:nvPr/>
        </p:nvSpPr>
        <p:spPr>
          <a:xfrm>
            <a:off x="5993469" y="1456732"/>
            <a:ext cx="1446014" cy="646331"/>
          </a:xfrm>
          <a:prstGeom prst="rect">
            <a:avLst/>
          </a:prstGeom>
          <a:noFill/>
        </p:spPr>
        <p:txBody>
          <a:bodyPr wrap="square" rtlCol="0">
            <a:spAutoFit/>
          </a:bodyPr>
          <a:lstStyle/>
          <a:p>
            <a:pPr algn="ctr"/>
            <a:r>
              <a:rPr lang="en-GB" dirty="0"/>
              <a:t>Unemployed</a:t>
            </a:r>
          </a:p>
          <a:p>
            <a:pPr algn="ctr"/>
            <a:r>
              <a:rPr lang="en-GB" dirty="0"/>
              <a:t>(11% = .6m)</a:t>
            </a:r>
          </a:p>
        </p:txBody>
      </p:sp>
      <p:pic>
        <p:nvPicPr>
          <p:cNvPr id="113" name="Picture 112"/>
          <p:cNvPicPr>
            <a:picLocks noChangeAspect="1"/>
          </p:cNvPicPr>
          <p:nvPr/>
        </p:nvPicPr>
        <p:blipFill>
          <a:blip r:embed="rId2"/>
          <a:stretch>
            <a:fillRect/>
          </a:stretch>
        </p:blipFill>
        <p:spPr>
          <a:xfrm>
            <a:off x="364282" y="2179891"/>
            <a:ext cx="3981450" cy="504825"/>
          </a:xfrm>
          <a:prstGeom prst="rect">
            <a:avLst/>
          </a:prstGeom>
        </p:spPr>
      </p:pic>
      <p:pic>
        <p:nvPicPr>
          <p:cNvPr id="114" name="Picture 113"/>
          <p:cNvPicPr>
            <a:picLocks noChangeAspect="1"/>
          </p:cNvPicPr>
          <p:nvPr/>
        </p:nvPicPr>
        <p:blipFill rotWithShape="1">
          <a:blip r:embed="rId2"/>
          <a:srcRect r="36970"/>
          <a:stretch/>
        </p:blipFill>
        <p:spPr>
          <a:xfrm>
            <a:off x="4206974" y="2179891"/>
            <a:ext cx="2509502" cy="504825"/>
          </a:xfrm>
          <a:prstGeom prst="rect">
            <a:avLst/>
          </a:prstGeom>
        </p:spPr>
      </p:pic>
      <p:sp>
        <p:nvSpPr>
          <p:cNvPr id="115" name="Rectangle 114"/>
          <p:cNvSpPr/>
          <p:nvPr/>
        </p:nvSpPr>
        <p:spPr>
          <a:xfrm>
            <a:off x="395563" y="2194803"/>
            <a:ext cx="4145182" cy="456252"/>
          </a:xfrm>
          <a:prstGeom prst="rect">
            <a:avLst/>
          </a:prstGeom>
          <a:solidFill>
            <a:srgbClr val="5B9BD5">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6" name="Rectangle 115"/>
          <p:cNvSpPr/>
          <p:nvPr/>
        </p:nvSpPr>
        <p:spPr>
          <a:xfrm>
            <a:off x="4507234" y="2194803"/>
            <a:ext cx="1617687" cy="456252"/>
          </a:xfrm>
          <a:prstGeom prst="rect">
            <a:avLst/>
          </a:prstGeom>
          <a:solidFill>
            <a:srgbClr val="92D05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7" name="Rectangle 116"/>
          <p:cNvSpPr/>
          <p:nvPr/>
        </p:nvSpPr>
        <p:spPr>
          <a:xfrm>
            <a:off x="6124921" y="2204864"/>
            <a:ext cx="591555" cy="454985"/>
          </a:xfrm>
          <a:prstGeom prst="rect">
            <a:avLst/>
          </a:prstGeom>
          <a:solidFill>
            <a:schemeClr val="accent6">
              <a:lumMod val="50000"/>
              <a:alpha val="3411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p:cNvSpPr/>
          <p:nvPr/>
        </p:nvSpPr>
        <p:spPr>
          <a:xfrm>
            <a:off x="398267" y="3854532"/>
            <a:ext cx="3370700" cy="456252"/>
          </a:xfrm>
          <a:prstGeom prst="rect">
            <a:avLst/>
          </a:prstGeom>
          <a:solidFill>
            <a:srgbClr val="5B9BD5">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p:cNvSpPr/>
          <p:nvPr/>
        </p:nvSpPr>
        <p:spPr>
          <a:xfrm>
            <a:off x="3785255" y="3861048"/>
            <a:ext cx="3862994" cy="454985"/>
          </a:xfrm>
          <a:prstGeom prst="rect">
            <a:avLst/>
          </a:prstGeom>
          <a:solidFill>
            <a:srgbClr val="92D050">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p:cNvSpPr/>
          <p:nvPr/>
        </p:nvSpPr>
        <p:spPr>
          <a:xfrm>
            <a:off x="7631962" y="3864593"/>
            <a:ext cx="591555" cy="454985"/>
          </a:xfrm>
          <a:prstGeom prst="rect">
            <a:avLst/>
          </a:prstGeom>
          <a:solidFill>
            <a:schemeClr val="accent6">
              <a:lumMod val="50000"/>
              <a:alpha val="3411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p:cNvSpPr txBox="1"/>
          <p:nvPr/>
        </p:nvSpPr>
        <p:spPr>
          <a:xfrm>
            <a:off x="353757" y="1595231"/>
            <a:ext cx="652743" cy="369332"/>
          </a:xfrm>
          <a:prstGeom prst="rect">
            <a:avLst/>
          </a:prstGeom>
          <a:noFill/>
        </p:spPr>
        <p:txBody>
          <a:bodyPr wrap="none" rtlCol="0">
            <a:spAutoFit/>
          </a:bodyPr>
          <a:lstStyle/>
          <a:p>
            <a:r>
              <a:rPr lang="en-GB" b="1" dirty="0"/>
              <a:t>2015</a:t>
            </a:r>
          </a:p>
        </p:txBody>
      </p:sp>
      <p:sp>
        <p:nvSpPr>
          <p:cNvPr id="32" name="TextBox 31"/>
          <p:cNvSpPr txBox="1"/>
          <p:nvPr/>
        </p:nvSpPr>
        <p:spPr>
          <a:xfrm>
            <a:off x="357709" y="3165674"/>
            <a:ext cx="768159" cy="369332"/>
          </a:xfrm>
          <a:prstGeom prst="rect">
            <a:avLst/>
          </a:prstGeom>
          <a:noFill/>
        </p:spPr>
        <p:txBody>
          <a:bodyPr wrap="none" rtlCol="0">
            <a:spAutoFit/>
          </a:bodyPr>
          <a:lstStyle/>
          <a:p>
            <a:r>
              <a:rPr lang="en-GB" b="1" dirty="0"/>
              <a:t>~2030</a:t>
            </a:r>
          </a:p>
        </p:txBody>
      </p:sp>
      <p:sp>
        <p:nvSpPr>
          <p:cNvPr id="33" name="TextBox 32"/>
          <p:cNvSpPr txBox="1"/>
          <p:nvPr/>
        </p:nvSpPr>
        <p:spPr>
          <a:xfrm>
            <a:off x="4936" y="6021288"/>
            <a:ext cx="8440273" cy="276999"/>
          </a:xfrm>
          <a:prstGeom prst="rect">
            <a:avLst/>
          </a:prstGeom>
          <a:noFill/>
        </p:spPr>
        <p:txBody>
          <a:bodyPr wrap="square" rtlCol="0">
            <a:spAutoFit/>
          </a:bodyPr>
          <a:lstStyle/>
          <a:p>
            <a:pPr algn="ctr"/>
            <a:r>
              <a:rPr lang="en-GB" sz="1200" dirty="0"/>
              <a:t>* Data from Transformation Plan, Saudi </a:t>
            </a:r>
            <a:r>
              <a:rPr lang="en-GB" sz="1200" dirty="0" err="1"/>
              <a:t>Labor</a:t>
            </a:r>
            <a:r>
              <a:rPr lang="en-GB" sz="1200" dirty="0"/>
              <a:t> Market Outlook (</a:t>
            </a:r>
            <a:r>
              <a:rPr lang="en-GB" sz="1200" dirty="0" err="1"/>
              <a:t>Jadwa</a:t>
            </a:r>
            <a:r>
              <a:rPr lang="en-GB" sz="1200" dirty="0"/>
              <a:t> Investment), General Authority for Statistics and SAMA</a:t>
            </a:r>
          </a:p>
        </p:txBody>
      </p:sp>
      <p:sp>
        <p:nvSpPr>
          <p:cNvPr id="34" name="TextBox 33"/>
          <p:cNvSpPr txBox="1"/>
          <p:nvPr/>
        </p:nvSpPr>
        <p:spPr>
          <a:xfrm>
            <a:off x="841969" y="3137311"/>
            <a:ext cx="2632888" cy="646331"/>
          </a:xfrm>
          <a:prstGeom prst="rect">
            <a:avLst/>
          </a:prstGeom>
          <a:noFill/>
        </p:spPr>
        <p:txBody>
          <a:bodyPr wrap="square" rtlCol="0">
            <a:spAutoFit/>
          </a:bodyPr>
          <a:lstStyle/>
          <a:p>
            <a:pPr algn="ctr"/>
            <a:r>
              <a:rPr lang="en-GB" dirty="0"/>
              <a:t>Public sector</a:t>
            </a:r>
          </a:p>
          <a:p>
            <a:pPr algn="ctr"/>
            <a:r>
              <a:rPr lang="en-GB" dirty="0"/>
              <a:t>(reduce by 20% = 3.4m )</a:t>
            </a:r>
          </a:p>
        </p:txBody>
      </p:sp>
      <p:sp>
        <p:nvSpPr>
          <p:cNvPr id="35" name="TextBox 34"/>
          <p:cNvSpPr txBox="1"/>
          <p:nvPr/>
        </p:nvSpPr>
        <p:spPr>
          <a:xfrm>
            <a:off x="7210955" y="3206093"/>
            <a:ext cx="1446014" cy="646331"/>
          </a:xfrm>
          <a:prstGeom prst="rect">
            <a:avLst/>
          </a:prstGeom>
          <a:noFill/>
        </p:spPr>
        <p:txBody>
          <a:bodyPr wrap="square" rtlCol="0">
            <a:spAutoFit/>
          </a:bodyPr>
          <a:lstStyle/>
          <a:p>
            <a:pPr algn="ctr"/>
            <a:r>
              <a:rPr lang="en-GB" dirty="0"/>
              <a:t>Unemployed</a:t>
            </a:r>
          </a:p>
          <a:p>
            <a:pPr algn="ctr"/>
            <a:r>
              <a:rPr lang="en-GB" dirty="0"/>
              <a:t>(9% = .7m)</a:t>
            </a:r>
          </a:p>
        </p:txBody>
      </p:sp>
      <p:sp>
        <p:nvSpPr>
          <p:cNvPr id="36" name="TextBox 35"/>
          <p:cNvSpPr txBox="1"/>
          <p:nvPr/>
        </p:nvSpPr>
        <p:spPr>
          <a:xfrm>
            <a:off x="4507234" y="3137504"/>
            <a:ext cx="2088232" cy="646331"/>
          </a:xfrm>
          <a:prstGeom prst="rect">
            <a:avLst/>
          </a:prstGeom>
          <a:noFill/>
        </p:spPr>
        <p:txBody>
          <a:bodyPr wrap="square" rtlCol="0">
            <a:spAutoFit/>
          </a:bodyPr>
          <a:lstStyle/>
          <a:p>
            <a:pPr algn="ctr"/>
            <a:r>
              <a:rPr lang="en-GB" dirty="0"/>
              <a:t>Private sector</a:t>
            </a:r>
          </a:p>
          <a:p>
            <a:pPr algn="ctr"/>
            <a:r>
              <a:rPr lang="en-GB" dirty="0"/>
              <a:t>(3.9m) </a:t>
            </a:r>
          </a:p>
        </p:txBody>
      </p:sp>
      <p:sp>
        <p:nvSpPr>
          <p:cNvPr id="37" name="TextBox 36"/>
          <p:cNvSpPr txBox="1"/>
          <p:nvPr/>
        </p:nvSpPr>
        <p:spPr>
          <a:xfrm>
            <a:off x="371499" y="5036608"/>
            <a:ext cx="6581705" cy="923330"/>
          </a:xfrm>
          <a:prstGeom prst="rect">
            <a:avLst/>
          </a:prstGeom>
          <a:noFill/>
        </p:spPr>
        <p:txBody>
          <a:bodyPr wrap="square" rtlCol="0">
            <a:spAutoFit/>
          </a:bodyPr>
          <a:lstStyle/>
          <a:p>
            <a:r>
              <a:rPr lang="en-GB" b="1" dirty="0"/>
              <a:t>Increase in private sector employment of nationals of 2.3m!</a:t>
            </a:r>
          </a:p>
          <a:p>
            <a:r>
              <a:rPr lang="en-GB" b="1" dirty="0"/>
              <a:t>Most of the 8.1m are currently aged between 5 and 20.</a:t>
            </a:r>
          </a:p>
          <a:p>
            <a:r>
              <a:rPr lang="en-GB" b="1" dirty="0"/>
              <a:t>A huge development challenge/opportunity.</a:t>
            </a:r>
          </a:p>
        </p:txBody>
      </p:sp>
      <p:sp>
        <p:nvSpPr>
          <p:cNvPr id="39" name="TextBox 38"/>
          <p:cNvSpPr txBox="1"/>
          <p:nvPr/>
        </p:nvSpPr>
        <p:spPr>
          <a:xfrm>
            <a:off x="5787921" y="1568075"/>
            <a:ext cx="2416773" cy="369332"/>
          </a:xfrm>
          <a:prstGeom prst="rect">
            <a:avLst/>
          </a:prstGeom>
          <a:noFill/>
        </p:spPr>
        <p:txBody>
          <a:bodyPr wrap="square" rtlCol="0">
            <a:spAutoFit/>
          </a:bodyPr>
          <a:lstStyle/>
          <a:p>
            <a:r>
              <a:rPr lang="en-GB" dirty="0"/>
              <a:t>Saudi labour force 6.4m</a:t>
            </a:r>
          </a:p>
        </p:txBody>
      </p:sp>
      <p:sp>
        <p:nvSpPr>
          <p:cNvPr id="40" name="TextBox 39"/>
          <p:cNvSpPr txBox="1"/>
          <p:nvPr/>
        </p:nvSpPr>
        <p:spPr>
          <a:xfrm>
            <a:off x="6147924" y="3320217"/>
            <a:ext cx="2509045" cy="377377"/>
          </a:xfrm>
          <a:prstGeom prst="rect">
            <a:avLst/>
          </a:prstGeom>
          <a:noFill/>
        </p:spPr>
        <p:txBody>
          <a:bodyPr wrap="square" rtlCol="0">
            <a:spAutoFit/>
          </a:bodyPr>
          <a:lstStyle/>
          <a:p>
            <a:r>
              <a:rPr lang="en-GB" dirty="0"/>
              <a:t>Saudi labour force 8.1m</a:t>
            </a:r>
          </a:p>
        </p:txBody>
      </p:sp>
      <p:grpSp>
        <p:nvGrpSpPr>
          <p:cNvPr id="17" name="Group 16"/>
          <p:cNvGrpSpPr/>
          <p:nvPr/>
        </p:nvGrpSpPr>
        <p:grpSpPr>
          <a:xfrm>
            <a:off x="397659" y="2657139"/>
            <a:ext cx="8201637" cy="472832"/>
            <a:chOff x="395536" y="2767560"/>
            <a:chExt cx="8201637" cy="472832"/>
          </a:xfrm>
        </p:grpSpPr>
        <p:sp>
          <p:nvSpPr>
            <p:cNvPr id="43" name="TextBox 42"/>
            <p:cNvSpPr txBox="1"/>
            <p:nvPr/>
          </p:nvSpPr>
          <p:spPr>
            <a:xfrm>
              <a:off x="2124169" y="2871060"/>
              <a:ext cx="501130" cy="369332"/>
            </a:xfrm>
            <a:prstGeom prst="rect">
              <a:avLst/>
            </a:prstGeom>
            <a:noFill/>
          </p:spPr>
          <p:txBody>
            <a:bodyPr wrap="square" rtlCol="0">
              <a:spAutoFit/>
            </a:bodyPr>
            <a:lstStyle/>
            <a:p>
              <a:pPr algn="ctr"/>
              <a:r>
                <a:rPr lang="en-GB" dirty="0"/>
                <a:t>2m</a:t>
              </a:r>
            </a:p>
          </p:txBody>
        </p:sp>
        <p:sp>
          <p:nvSpPr>
            <p:cNvPr id="44" name="TextBox 43"/>
            <p:cNvSpPr txBox="1"/>
            <p:nvPr/>
          </p:nvSpPr>
          <p:spPr>
            <a:xfrm>
              <a:off x="4046331" y="2871060"/>
              <a:ext cx="574738" cy="369332"/>
            </a:xfrm>
            <a:prstGeom prst="rect">
              <a:avLst/>
            </a:prstGeom>
            <a:noFill/>
          </p:spPr>
          <p:txBody>
            <a:bodyPr wrap="square" rtlCol="0">
              <a:spAutoFit/>
            </a:bodyPr>
            <a:lstStyle/>
            <a:p>
              <a:pPr algn="ctr"/>
              <a:r>
                <a:rPr lang="en-GB" dirty="0"/>
                <a:t>4m</a:t>
              </a:r>
            </a:p>
          </p:txBody>
        </p:sp>
        <p:sp>
          <p:nvSpPr>
            <p:cNvPr id="45" name="TextBox 44"/>
            <p:cNvSpPr txBox="1"/>
            <p:nvPr/>
          </p:nvSpPr>
          <p:spPr>
            <a:xfrm>
              <a:off x="6058393" y="2871060"/>
              <a:ext cx="576482" cy="369332"/>
            </a:xfrm>
            <a:prstGeom prst="rect">
              <a:avLst/>
            </a:prstGeom>
            <a:noFill/>
          </p:spPr>
          <p:txBody>
            <a:bodyPr wrap="square" rtlCol="0">
              <a:spAutoFit/>
            </a:bodyPr>
            <a:lstStyle/>
            <a:p>
              <a:pPr algn="ctr"/>
              <a:r>
                <a:rPr lang="en-GB" dirty="0"/>
                <a:t>6m</a:t>
              </a:r>
            </a:p>
          </p:txBody>
        </p:sp>
        <p:sp>
          <p:nvSpPr>
            <p:cNvPr id="46" name="TextBox 45"/>
            <p:cNvSpPr txBox="1"/>
            <p:nvPr/>
          </p:nvSpPr>
          <p:spPr>
            <a:xfrm>
              <a:off x="8027889" y="2871060"/>
              <a:ext cx="569284" cy="369332"/>
            </a:xfrm>
            <a:prstGeom prst="rect">
              <a:avLst/>
            </a:prstGeom>
            <a:noFill/>
          </p:spPr>
          <p:txBody>
            <a:bodyPr wrap="square" rtlCol="0">
              <a:spAutoFit/>
            </a:bodyPr>
            <a:lstStyle/>
            <a:p>
              <a:pPr algn="ctr"/>
              <a:r>
                <a:rPr lang="en-GB" dirty="0"/>
                <a:t>8m</a:t>
              </a:r>
            </a:p>
          </p:txBody>
        </p:sp>
        <p:grpSp>
          <p:nvGrpSpPr>
            <p:cNvPr id="16" name="Group 15"/>
            <p:cNvGrpSpPr/>
            <p:nvPr/>
          </p:nvGrpSpPr>
          <p:grpSpPr>
            <a:xfrm>
              <a:off x="395536" y="2767560"/>
              <a:ext cx="7920880" cy="186175"/>
              <a:chOff x="395536" y="2767560"/>
              <a:chExt cx="7920880" cy="186175"/>
            </a:xfrm>
          </p:grpSpPr>
          <p:cxnSp>
            <p:nvCxnSpPr>
              <p:cNvPr id="13" name="Straight Connector 12"/>
              <p:cNvCxnSpPr/>
              <p:nvPr/>
            </p:nvCxnSpPr>
            <p:spPr>
              <a:xfrm>
                <a:off x="2375756" y="2767560"/>
                <a:ext cx="0" cy="1861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4355976" y="2767560"/>
                <a:ext cx="0" cy="1861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6336196" y="2767560"/>
                <a:ext cx="0" cy="1861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8316416" y="2767560"/>
                <a:ext cx="0" cy="1861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395536" y="2767560"/>
                <a:ext cx="0" cy="1861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57" name="Group 56"/>
          <p:cNvGrpSpPr/>
          <p:nvPr/>
        </p:nvGrpSpPr>
        <p:grpSpPr>
          <a:xfrm>
            <a:off x="395563" y="4331258"/>
            <a:ext cx="8201637" cy="472832"/>
            <a:chOff x="395536" y="2767560"/>
            <a:chExt cx="8201637" cy="472832"/>
          </a:xfrm>
        </p:grpSpPr>
        <p:sp>
          <p:nvSpPr>
            <p:cNvPr id="58" name="TextBox 57"/>
            <p:cNvSpPr txBox="1"/>
            <p:nvPr/>
          </p:nvSpPr>
          <p:spPr>
            <a:xfrm>
              <a:off x="2124169" y="2871060"/>
              <a:ext cx="501130" cy="369332"/>
            </a:xfrm>
            <a:prstGeom prst="rect">
              <a:avLst/>
            </a:prstGeom>
            <a:noFill/>
          </p:spPr>
          <p:txBody>
            <a:bodyPr wrap="square" rtlCol="0">
              <a:spAutoFit/>
            </a:bodyPr>
            <a:lstStyle/>
            <a:p>
              <a:pPr algn="ctr"/>
              <a:r>
                <a:rPr lang="en-GB" dirty="0"/>
                <a:t>2m</a:t>
              </a:r>
            </a:p>
          </p:txBody>
        </p:sp>
        <p:sp>
          <p:nvSpPr>
            <p:cNvPr id="59" name="TextBox 58"/>
            <p:cNvSpPr txBox="1"/>
            <p:nvPr/>
          </p:nvSpPr>
          <p:spPr>
            <a:xfrm>
              <a:off x="4046331" y="2871060"/>
              <a:ext cx="574738" cy="369332"/>
            </a:xfrm>
            <a:prstGeom prst="rect">
              <a:avLst/>
            </a:prstGeom>
            <a:noFill/>
          </p:spPr>
          <p:txBody>
            <a:bodyPr wrap="square" rtlCol="0">
              <a:spAutoFit/>
            </a:bodyPr>
            <a:lstStyle/>
            <a:p>
              <a:pPr algn="ctr"/>
              <a:r>
                <a:rPr lang="en-GB" dirty="0"/>
                <a:t>4m</a:t>
              </a:r>
            </a:p>
          </p:txBody>
        </p:sp>
        <p:sp>
          <p:nvSpPr>
            <p:cNvPr id="60" name="TextBox 59"/>
            <p:cNvSpPr txBox="1"/>
            <p:nvPr/>
          </p:nvSpPr>
          <p:spPr>
            <a:xfrm>
              <a:off x="6058393" y="2871060"/>
              <a:ext cx="576482" cy="369332"/>
            </a:xfrm>
            <a:prstGeom prst="rect">
              <a:avLst/>
            </a:prstGeom>
            <a:noFill/>
          </p:spPr>
          <p:txBody>
            <a:bodyPr wrap="square" rtlCol="0">
              <a:spAutoFit/>
            </a:bodyPr>
            <a:lstStyle/>
            <a:p>
              <a:pPr algn="ctr"/>
              <a:r>
                <a:rPr lang="en-GB" dirty="0"/>
                <a:t>6m</a:t>
              </a:r>
            </a:p>
          </p:txBody>
        </p:sp>
        <p:sp>
          <p:nvSpPr>
            <p:cNvPr id="61" name="TextBox 60"/>
            <p:cNvSpPr txBox="1"/>
            <p:nvPr/>
          </p:nvSpPr>
          <p:spPr>
            <a:xfrm>
              <a:off x="8027889" y="2871060"/>
              <a:ext cx="569284" cy="369332"/>
            </a:xfrm>
            <a:prstGeom prst="rect">
              <a:avLst/>
            </a:prstGeom>
            <a:noFill/>
          </p:spPr>
          <p:txBody>
            <a:bodyPr wrap="square" rtlCol="0">
              <a:spAutoFit/>
            </a:bodyPr>
            <a:lstStyle/>
            <a:p>
              <a:pPr algn="ctr"/>
              <a:r>
                <a:rPr lang="en-GB" dirty="0"/>
                <a:t>8m</a:t>
              </a:r>
            </a:p>
          </p:txBody>
        </p:sp>
        <p:grpSp>
          <p:nvGrpSpPr>
            <p:cNvPr id="62" name="Group 61"/>
            <p:cNvGrpSpPr/>
            <p:nvPr/>
          </p:nvGrpSpPr>
          <p:grpSpPr>
            <a:xfrm>
              <a:off x="395536" y="2767560"/>
              <a:ext cx="7920880" cy="186175"/>
              <a:chOff x="395536" y="2767560"/>
              <a:chExt cx="7920880" cy="186175"/>
            </a:xfrm>
          </p:grpSpPr>
          <p:cxnSp>
            <p:nvCxnSpPr>
              <p:cNvPr id="63" name="Straight Connector 62"/>
              <p:cNvCxnSpPr/>
              <p:nvPr/>
            </p:nvCxnSpPr>
            <p:spPr>
              <a:xfrm>
                <a:off x="2375756" y="2767560"/>
                <a:ext cx="0" cy="1861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4355976" y="2767560"/>
                <a:ext cx="0" cy="1861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6336196" y="2767560"/>
                <a:ext cx="0" cy="1861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8316416" y="2767560"/>
                <a:ext cx="0" cy="1861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395536" y="2767560"/>
                <a:ext cx="0" cy="1861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4" name="Trapezoid 3"/>
          <p:cNvSpPr/>
          <p:nvPr/>
        </p:nvSpPr>
        <p:spPr>
          <a:xfrm>
            <a:off x="3806303" y="2646526"/>
            <a:ext cx="3805589" cy="1214521"/>
          </a:xfrm>
          <a:custGeom>
            <a:avLst/>
            <a:gdLst>
              <a:gd name="connsiteX0" fmla="*/ 0 w 3801256"/>
              <a:gd name="connsiteY0" fmla="*/ 2123563 h 2123563"/>
              <a:gd name="connsiteX1" fmla="*/ 1138315 w 3801256"/>
              <a:gd name="connsiteY1" fmla="*/ 0 h 2123563"/>
              <a:gd name="connsiteX2" fmla="*/ 2662941 w 3801256"/>
              <a:gd name="connsiteY2" fmla="*/ 0 h 2123563"/>
              <a:gd name="connsiteX3" fmla="*/ 3801256 w 3801256"/>
              <a:gd name="connsiteY3" fmla="*/ 2123563 h 2123563"/>
              <a:gd name="connsiteX4" fmla="*/ 0 w 3801256"/>
              <a:gd name="connsiteY4" fmla="*/ 2123563 h 2123563"/>
              <a:gd name="connsiteX0" fmla="*/ 0 w 4026605"/>
              <a:gd name="connsiteY0" fmla="*/ 2123563 h 2127897"/>
              <a:gd name="connsiteX1" fmla="*/ 1138315 w 4026605"/>
              <a:gd name="connsiteY1" fmla="*/ 0 h 2127897"/>
              <a:gd name="connsiteX2" fmla="*/ 2662941 w 4026605"/>
              <a:gd name="connsiteY2" fmla="*/ 0 h 2127897"/>
              <a:gd name="connsiteX3" fmla="*/ 4026605 w 4026605"/>
              <a:gd name="connsiteY3" fmla="*/ 2127897 h 2127897"/>
              <a:gd name="connsiteX4" fmla="*/ 0 w 4026605"/>
              <a:gd name="connsiteY4" fmla="*/ 2123563 h 2127897"/>
              <a:gd name="connsiteX0" fmla="*/ 0 w 4026605"/>
              <a:gd name="connsiteY0" fmla="*/ 2123563 h 2127897"/>
              <a:gd name="connsiteX1" fmla="*/ 1138315 w 4026605"/>
              <a:gd name="connsiteY1" fmla="*/ 0 h 2127897"/>
              <a:gd name="connsiteX2" fmla="*/ 2506930 w 4026605"/>
              <a:gd name="connsiteY2" fmla="*/ 437699 h 2127897"/>
              <a:gd name="connsiteX3" fmla="*/ 4026605 w 4026605"/>
              <a:gd name="connsiteY3" fmla="*/ 2127897 h 2127897"/>
              <a:gd name="connsiteX4" fmla="*/ 0 w 4026605"/>
              <a:gd name="connsiteY4" fmla="*/ 2123563 h 2127897"/>
              <a:gd name="connsiteX0" fmla="*/ 0 w 4026605"/>
              <a:gd name="connsiteY0" fmla="*/ 1685864 h 1690198"/>
              <a:gd name="connsiteX1" fmla="*/ 921632 w 4026605"/>
              <a:gd name="connsiteY1" fmla="*/ 8666 h 1690198"/>
              <a:gd name="connsiteX2" fmla="*/ 2506930 w 4026605"/>
              <a:gd name="connsiteY2" fmla="*/ 0 h 1690198"/>
              <a:gd name="connsiteX3" fmla="*/ 4026605 w 4026605"/>
              <a:gd name="connsiteY3" fmla="*/ 1690198 h 1690198"/>
              <a:gd name="connsiteX4" fmla="*/ 0 w 4026605"/>
              <a:gd name="connsiteY4" fmla="*/ 1685864 h 1690198"/>
              <a:gd name="connsiteX0" fmla="*/ 0 w 3818590"/>
              <a:gd name="connsiteY0" fmla="*/ 1261167 h 1690198"/>
              <a:gd name="connsiteX1" fmla="*/ 713617 w 3818590"/>
              <a:gd name="connsiteY1" fmla="*/ 8666 h 1690198"/>
              <a:gd name="connsiteX2" fmla="*/ 2298915 w 3818590"/>
              <a:gd name="connsiteY2" fmla="*/ 0 h 1690198"/>
              <a:gd name="connsiteX3" fmla="*/ 3818590 w 3818590"/>
              <a:gd name="connsiteY3" fmla="*/ 1690198 h 1690198"/>
              <a:gd name="connsiteX4" fmla="*/ 0 w 3818590"/>
              <a:gd name="connsiteY4" fmla="*/ 1261167 h 1690198"/>
              <a:gd name="connsiteX0" fmla="*/ 0 w 3805589"/>
              <a:gd name="connsiteY0" fmla="*/ 1261167 h 1269834"/>
              <a:gd name="connsiteX1" fmla="*/ 713617 w 3805589"/>
              <a:gd name="connsiteY1" fmla="*/ 8666 h 1269834"/>
              <a:gd name="connsiteX2" fmla="*/ 2298915 w 3805589"/>
              <a:gd name="connsiteY2" fmla="*/ 0 h 1269834"/>
              <a:gd name="connsiteX3" fmla="*/ 3805589 w 3805589"/>
              <a:gd name="connsiteY3" fmla="*/ 1269834 h 1269834"/>
              <a:gd name="connsiteX4" fmla="*/ 0 w 3805589"/>
              <a:gd name="connsiteY4" fmla="*/ 1261167 h 1269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5589" h="1269834">
                <a:moveTo>
                  <a:pt x="0" y="1261167"/>
                </a:moveTo>
                <a:lnTo>
                  <a:pt x="713617" y="8666"/>
                </a:lnTo>
                <a:lnTo>
                  <a:pt x="2298915" y="0"/>
                </a:lnTo>
                <a:lnTo>
                  <a:pt x="3805589" y="1269834"/>
                </a:lnTo>
                <a:lnTo>
                  <a:pt x="0" y="1261167"/>
                </a:lnTo>
                <a:close/>
              </a:path>
            </a:pathLst>
          </a:custGeom>
          <a:solidFill>
            <a:srgbClr val="92D050">
              <a:alpha val="2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0373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xit" presetSubtype="0" fill="hold" grpId="0" nodeType="withEffect">
                                  <p:stCondLst>
                                    <p:cond delay="0"/>
                                  </p:stCondLst>
                                  <p:childTnLst>
                                    <p:animEffect transition="out" filter="fade">
                                      <p:cBhvr>
                                        <p:cTn id="9" dur="500"/>
                                        <p:tgtEl>
                                          <p:spTgt spid="39"/>
                                        </p:tgtEl>
                                      </p:cBhvr>
                                    </p:animEffect>
                                    <p:set>
                                      <p:cBhvr>
                                        <p:cTn id="10" dur="1" fill="hold">
                                          <p:stCondLst>
                                            <p:cond delay="499"/>
                                          </p:stCondLst>
                                        </p:cTn>
                                        <p:tgtEl>
                                          <p:spTgt spid="39"/>
                                        </p:tgtEl>
                                        <p:attrNameLst>
                                          <p:attrName>style.visibility</p:attrName>
                                        </p:attrNameLst>
                                      </p:cBhvr>
                                      <p:to>
                                        <p:strVal val="hidden"/>
                                      </p:to>
                                    </p:set>
                                  </p:childTnLst>
                                </p:cTn>
                              </p:par>
                              <p:par>
                                <p:cTn id="11" presetID="10" presetClass="entr" presetSubtype="0" fill="hold" grpId="1" nodeType="withEffect">
                                  <p:stCondLst>
                                    <p:cond delay="0"/>
                                  </p:stCondLst>
                                  <p:childTnLst>
                                    <p:set>
                                      <p:cBhvr>
                                        <p:cTn id="12" dur="1" fill="hold">
                                          <p:stCondLst>
                                            <p:cond delay="0"/>
                                          </p:stCondLst>
                                        </p:cTn>
                                        <p:tgtEl>
                                          <p:spTgt spid="115"/>
                                        </p:tgtEl>
                                        <p:attrNameLst>
                                          <p:attrName>style.visibility</p:attrName>
                                        </p:attrNameLst>
                                      </p:cBhvr>
                                      <p:to>
                                        <p:strVal val="visible"/>
                                      </p:to>
                                    </p:set>
                                    <p:animEffect transition="in" filter="fade">
                                      <p:cBhvr>
                                        <p:cTn id="13" dur="500"/>
                                        <p:tgtEl>
                                          <p:spTgt spid="11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72"/>
                                        </p:tgtEl>
                                        <p:attrNameLst>
                                          <p:attrName>style.visibility</p:attrName>
                                        </p:attrNameLst>
                                      </p:cBhvr>
                                      <p:to>
                                        <p:strVal val="visible"/>
                                      </p:to>
                                    </p:set>
                                    <p:animEffect transition="in" filter="fade">
                                      <p:cBhvr>
                                        <p:cTn id="18" dur="500"/>
                                        <p:tgtEl>
                                          <p:spTgt spid="72"/>
                                        </p:tgtEl>
                                      </p:cBhvr>
                                    </p:animEffect>
                                  </p:childTnLst>
                                </p:cTn>
                              </p:par>
                              <p:par>
                                <p:cTn id="19" presetID="10" presetClass="entr" presetSubtype="0" fill="hold" grpId="1" nodeType="withEffect">
                                  <p:stCondLst>
                                    <p:cond delay="0"/>
                                  </p:stCondLst>
                                  <p:childTnLst>
                                    <p:set>
                                      <p:cBhvr>
                                        <p:cTn id="20" dur="1" fill="hold">
                                          <p:stCondLst>
                                            <p:cond delay="0"/>
                                          </p:stCondLst>
                                        </p:cTn>
                                        <p:tgtEl>
                                          <p:spTgt spid="116"/>
                                        </p:tgtEl>
                                        <p:attrNameLst>
                                          <p:attrName>style.visibility</p:attrName>
                                        </p:attrNameLst>
                                      </p:cBhvr>
                                      <p:to>
                                        <p:strVal val="visible"/>
                                      </p:to>
                                    </p:set>
                                    <p:animEffect transition="in" filter="fade">
                                      <p:cBhvr>
                                        <p:cTn id="21" dur="500"/>
                                        <p:tgtEl>
                                          <p:spTgt spid="11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73"/>
                                        </p:tgtEl>
                                        <p:attrNameLst>
                                          <p:attrName>style.visibility</p:attrName>
                                        </p:attrNameLst>
                                      </p:cBhvr>
                                      <p:to>
                                        <p:strVal val="visible"/>
                                      </p:to>
                                    </p:set>
                                    <p:animEffect transition="in" filter="fade">
                                      <p:cBhvr>
                                        <p:cTn id="26" dur="500"/>
                                        <p:tgtEl>
                                          <p:spTgt spid="73"/>
                                        </p:tgtEl>
                                      </p:cBhvr>
                                    </p:animEffect>
                                  </p:childTnLst>
                                </p:cTn>
                              </p:par>
                              <p:par>
                                <p:cTn id="27" presetID="10" presetClass="entr" presetSubtype="0" fill="hold" grpId="1" nodeType="withEffect">
                                  <p:stCondLst>
                                    <p:cond delay="0"/>
                                  </p:stCondLst>
                                  <p:childTnLst>
                                    <p:set>
                                      <p:cBhvr>
                                        <p:cTn id="28" dur="1" fill="hold">
                                          <p:stCondLst>
                                            <p:cond delay="0"/>
                                          </p:stCondLst>
                                        </p:cTn>
                                        <p:tgtEl>
                                          <p:spTgt spid="117"/>
                                        </p:tgtEl>
                                        <p:attrNameLst>
                                          <p:attrName>style.visibility</p:attrName>
                                        </p:attrNameLst>
                                      </p:cBhvr>
                                      <p:to>
                                        <p:strVal val="visible"/>
                                      </p:to>
                                    </p:set>
                                    <p:animEffect transition="in" filter="fade">
                                      <p:cBhvr>
                                        <p:cTn id="29" dur="500"/>
                                        <p:tgtEl>
                                          <p:spTgt spid="117"/>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fade">
                                      <p:cBhvr>
                                        <p:cTn id="34" dur="500"/>
                                        <p:tgtEl>
                                          <p:spTgt spid="32"/>
                                        </p:tgtEl>
                                      </p:cBhvr>
                                    </p:animEffect>
                                  </p:childTnLst>
                                </p:cTn>
                              </p:par>
                              <p:par>
                                <p:cTn id="35" presetID="10" presetClass="entr" presetSubtype="0"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fade">
                                      <p:cBhvr>
                                        <p:cTn id="40" dur="500"/>
                                        <p:tgtEl>
                                          <p:spTgt spid="40"/>
                                        </p:tgtEl>
                                      </p:cBhvr>
                                    </p:animEffect>
                                  </p:childTnLst>
                                </p:cTn>
                              </p:par>
                              <p:par>
                                <p:cTn id="41" presetID="10" presetClass="entr" presetSubtype="0" fill="hold" nodeType="withEffect">
                                  <p:stCondLst>
                                    <p:cond delay="0"/>
                                  </p:stCondLst>
                                  <p:childTnLst>
                                    <p:set>
                                      <p:cBhvr>
                                        <p:cTn id="42" dur="1" fill="hold">
                                          <p:stCondLst>
                                            <p:cond delay="0"/>
                                          </p:stCondLst>
                                        </p:cTn>
                                        <p:tgtEl>
                                          <p:spTgt spid="57"/>
                                        </p:tgtEl>
                                        <p:attrNameLst>
                                          <p:attrName>style.visibility</p:attrName>
                                        </p:attrNameLst>
                                      </p:cBhvr>
                                      <p:to>
                                        <p:strVal val="visible"/>
                                      </p:to>
                                    </p:set>
                                    <p:animEffect transition="in" filter="fade">
                                      <p:cBhvr>
                                        <p:cTn id="43" dur="500"/>
                                        <p:tgtEl>
                                          <p:spTgt spid="57"/>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fade">
                                      <p:cBhvr>
                                        <p:cTn id="48" dur="500"/>
                                        <p:tgtEl>
                                          <p:spTgt spid="34"/>
                                        </p:tgtEl>
                                      </p:cBhvr>
                                    </p:animEffect>
                                  </p:childTnLst>
                                </p:cTn>
                              </p:par>
                              <p:par>
                                <p:cTn id="49" presetID="10" presetClass="exit" presetSubtype="0" fill="hold" grpId="1" nodeType="withEffect">
                                  <p:stCondLst>
                                    <p:cond delay="0"/>
                                  </p:stCondLst>
                                  <p:childTnLst>
                                    <p:animEffect transition="out" filter="fade">
                                      <p:cBhvr>
                                        <p:cTn id="50" dur="500"/>
                                        <p:tgtEl>
                                          <p:spTgt spid="40"/>
                                        </p:tgtEl>
                                      </p:cBhvr>
                                    </p:animEffect>
                                    <p:set>
                                      <p:cBhvr>
                                        <p:cTn id="51" dur="1" fill="hold">
                                          <p:stCondLst>
                                            <p:cond delay="499"/>
                                          </p:stCondLst>
                                        </p:cTn>
                                        <p:tgtEl>
                                          <p:spTgt spid="40"/>
                                        </p:tgtEl>
                                        <p:attrNameLst>
                                          <p:attrName>style.visibility</p:attrName>
                                        </p:attrNameLst>
                                      </p:cBhvr>
                                      <p:to>
                                        <p:strVal val="hidden"/>
                                      </p:to>
                                    </p:set>
                                  </p:childTnLst>
                                </p:cTn>
                              </p:par>
                              <p:par>
                                <p:cTn id="52" presetID="10" presetClass="entr" presetSubtype="0" fill="hold" grpId="0" nodeType="with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fade">
                                      <p:cBhvr>
                                        <p:cTn id="54" dur="500"/>
                                        <p:tgtEl>
                                          <p:spTgt spid="22"/>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35"/>
                                        </p:tgtEl>
                                        <p:attrNameLst>
                                          <p:attrName>style.visibility</p:attrName>
                                        </p:attrNameLst>
                                      </p:cBhvr>
                                      <p:to>
                                        <p:strVal val="visible"/>
                                      </p:to>
                                    </p:set>
                                    <p:animEffect transition="in" filter="fade">
                                      <p:cBhvr>
                                        <p:cTn id="59" dur="500"/>
                                        <p:tgtEl>
                                          <p:spTgt spid="35"/>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fade">
                                      <p:cBhvr>
                                        <p:cTn id="62" dur="500"/>
                                        <p:tgtEl>
                                          <p:spTgt spid="24"/>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fade">
                                      <p:cBhvr>
                                        <p:cTn id="67" dur="500"/>
                                        <p:tgtEl>
                                          <p:spTgt spid="36"/>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4"/>
                                        </p:tgtEl>
                                        <p:attrNameLst>
                                          <p:attrName>style.visibility</p:attrName>
                                        </p:attrNameLst>
                                      </p:cBhvr>
                                      <p:to>
                                        <p:strVal val="visible"/>
                                      </p:to>
                                    </p:set>
                                    <p:animEffect transition="in" filter="fade">
                                      <p:cBhvr>
                                        <p:cTn id="70" dur="500"/>
                                        <p:tgtEl>
                                          <p:spTgt spid="4"/>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fade">
                                      <p:cBhvr>
                                        <p:cTn id="73" dur="500"/>
                                        <p:tgtEl>
                                          <p:spTgt spid="23"/>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37"/>
                                        </p:tgtEl>
                                        <p:attrNameLst>
                                          <p:attrName>style.visibility</p:attrName>
                                        </p:attrNameLst>
                                      </p:cBhvr>
                                      <p:to>
                                        <p:strVal val="visible"/>
                                      </p:to>
                                    </p:set>
                                    <p:animEffect transition="in" filter="fade">
                                      <p:cBhvr>
                                        <p:cTn id="7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72" grpId="0"/>
      <p:bldP spid="73" grpId="0"/>
      <p:bldP spid="115" grpId="1" animBg="1"/>
      <p:bldP spid="116" grpId="1" animBg="1"/>
      <p:bldP spid="117" grpId="1" animBg="1"/>
      <p:bldP spid="22" grpId="0" animBg="1"/>
      <p:bldP spid="23" grpId="0" animBg="1"/>
      <p:bldP spid="24" grpId="0" animBg="1"/>
      <p:bldP spid="32" grpId="0"/>
      <p:bldP spid="34" grpId="0"/>
      <p:bldP spid="35" grpId="0"/>
      <p:bldP spid="36" grpId="0"/>
      <p:bldP spid="37" grpId="0"/>
      <p:bldP spid="39" grpId="0"/>
      <p:bldP spid="40" grpId="0"/>
      <p:bldP spid="40" grpId="1"/>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5656" y="116632"/>
            <a:ext cx="4896544" cy="864096"/>
          </a:xfrm>
        </p:spPr>
        <p:txBody>
          <a:bodyPr/>
          <a:lstStyle/>
          <a:p>
            <a:r>
              <a:rPr lang="en-GB" sz="2400" dirty="0"/>
              <a:t>Transformation Plan: Selected sectors and required capabilities</a:t>
            </a:r>
          </a:p>
        </p:txBody>
      </p:sp>
      <p:sp>
        <p:nvSpPr>
          <p:cNvPr id="12" name="TextBox 11"/>
          <p:cNvSpPr txBox="1"/>
          <p:nvPr/>
        </p:nvSpPr>
        <p:spPr>
          <a:xfrm>
            <a:off x="6588224" y="6129589"/>
            <a:ext cx="2419252" cy="215444"/>
          </a:xfrm>
          <a:prstGeom prst="rect">
            <a:avLst/>
          </a:prstGeom>
          <a:noFill/>
        </p:spPr>
        <p:txBody>
          <a:bodyPr wrap="none" rtlCol="0">
            <a:spAutoFit/>
          </a:bodyPr>
          <a:lstStyle/>
          <a:p>
            <a:r>
              <a:rPr lang="en-GB" sz="800" dirty="0"/>
              <a:t>** </a:t>
            </a:r>
            <a:r>
              <a:rPr lang="en-GB" sz="800" dirty="0" err="1"/>
              <a:t>Mutairi</a:t>
            </a:r>
            <a:r>
              <a:rPr lang="en-GB" sz="800" dirty="0"/>
              <a:t> 2015 Healthcare workforce challenges KSA</a:t>
            </a:r>
          </a:p>
        </p:txBody>
      </p:sp>
      <p:graphicFrame>
        <p:nvGraphicFramePr>
          <p:cNvPr id="19" name="Chart 18"/>
          <p:cNvGraphicFramePr>
            <a:graphicFrameLocks/>
          </p:cNvGraphicFramePr>
          <p:nvPr>
            <p:extLst>
              <p:ext uri="{D42A27DB-BD31-4B8C-83A1-F6EECF244321}">
                <p14:modId xmlns:p14="http://schemas.microsoft.com/office/powerpoint/2010/main" val="1256428971"/>
              </p:ext>
            </p:extLst>
          </p:nvPr>
        </p:nvGraphicFramePr>
        <p:xfrm>
          <a:off x="827584" y="764703"/>
          <a:ext cx="6912768" cy="5472608"/>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6588224" y="5968006"/>
            <a:ext cx="2629246" cy="215444"/>
          </a:xfrm>
          <a:prstGeom prst="rect">
            <a:avLst/>
          </a:prstGeom>
          <a:noFill/>
        </p:spPr>
        <p:txBody>
          <a:bodyPr wrap="none" rtlCol="0">
            <a:spAutoFit/>
          </a:bodyPr>
          <a:lstStyle/>
          <a:p>
            <a:r>
              <a:rPr lang="en-GB" sz="800" dirty="0"/>
              <a:t>* McKinsey Global Institute. 2015. Saudi Arabia Beyond Oil</a:t>
            </a:r>
          </a:p>
        </p:txBody>
      </p:sp>
      <p:sp>
        <p:nvSpPr>
          <p:cNvPr id="3" name="TextBox 2"/>
          <p:cNvSpPr txBox="1"/>
          <p:nvPr/>
        </p:nvSpPr>
        <p:spPr>
          <a:xfrm>
            <a:off x="6600154" y="4437112"/>
            <a:ext cx="235962" cy="215444"/>
          </a:xfrm>
          <a:prstGeom prst="rect">
            <a:avLst/>
          </a:prstGeom>
          <a:noFill/>
        </p:spPr>
        <p:txBody>
          <a:bodyPr wrap="none" rtlCol="0">
            <a:spAutoFit/>
          </a:bodyPr>
          <a:lstStyle/>
          <a:p>
            <a:r>
              <a:rPr lang="en-GB" sz="800" dirty="0"/>
              <a:t>*</a:t>
            </a:r>
          </a:p>
        </p:txBody>
      </p:sp>
      <p:sp>
        <p:nvSpPr>
          <p:cNvPr id="7" name="TextBox 6"/>
          <p:cNvSpPr txBox="1"/>
          <p:nvPr/>
        </p:nvSpPr>
        <p:spPr>
          <a:xfrm>
            <a:off x="6444208" y="4706417"/>
            <a:ext cx="235962" cy="215444"/>
          </a:xfrm>
          <a:prstGeom prst="rect">
            <a:avLst/>
          </a:prstGeom>
          <a:noFill/>
        </p:spPr>
        <p:txBody>
          <a:bodyPr wrap="none" rtlCol="0">
            <a:spAutoFit/>
          </a:bodyPr>
          <a:lstStyle/>
          <a:p>
            <a:r>
              <a:rPr lang="en-GB" sz="800" dirty="0"/>
              <a:t>*</a:t>
            </a:r>
          </a:p>
        </p:txBody>
      </p:sp>
      <p:sp>
        <p:nvSpPr>
          <p:cNvPr id="8" name="TextBox 7"/>
          <p:cNvSpPr txBox="1"/>
          <p:nvPr/>
        </p:nvSpPr>
        <p:spPr>
          <a:xfrm>
            <a:off x="6574506" y="4140877"/>
            <a:ext cx="287258" cy="215444"/>
          </a:xfrm>
          <a:prstGeom prst="rect">
            <a:avLst/>
          </a:prstGeom>
          <a:noFill/>
        </p:spPr>
        <p:txBody>
          <a:bodyPr wrap="none" rtlCol="0">
            <a:spAutoFit/>
          </a:bodyPr>
          <a:lstStyle/>
          <a:p>
            <a:r>
              <a:rPr lang="en-GB" sz="800" dirty="0"/>
              <a:t>**</a:t>
            </a:r>
          </a:p>
        </p:txBody>
      </p:sp>
    </p:spTree>
    <p:extLst>
      <p:ext uri="{BB962C8B-B14F-4D97-AF65-F5344CB8AC3E}">
        <p14:creationId xmlns:p14="http://schemas.microsoft.com/office/powerpoint/2010/main" val="2597858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graphicEl>
                                              <a:chart seriesIdx="0" categoryIdx="-4" bldStep="series"/>
                                            </p:graphicEl>
                                          </p:spTgt>
                                        </p:tgtEl>
                                        <p:attrNameLst>
                                          <p:attrName>style.visibility</p:attrName>
                                        </p:attrNameLst>
                                      </p:cBhvr>
                                      <p:to>
                                        <p:strVal val="visible"/>
                                      </p:to>
                                    </p:set>
                                    <p:animEffect transition="in" filter="fade">
                                      <p:cBhvr>
                                        <p:cTn id="7" dur="500"/>
                                        <p:tgtEl>
                                          <p:spTgt spid="19">
                                            <p:graphicEl>
                                              <a:chart seriesIdx="0" categoryIdx="-4" bldStep="series"/>
                                            </p:graphic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9">
                                            <p:graphicEl>
                                              <a:chart seriesIdx="1" categoryIdx="-4" bldStep="series"/>
                                            </p:graphicEl>
                                          </p:spTgt>
                                        </p:tgtEl>
                                        <p:attrNameLst>
                                          <p:attrName>style.visibility</p:attrName>
                                        </p:attrNameLst>
                                      </p:cBhvr>
                                      <p:to>
                                        <p:strVal val="visible"/>
                                      </p:to>
                                    </p:set>
                                    <p:animEffect transition="in" filter="fade">
                                      <p:cBhvr>
                                        <p:cTn id="11" dur="500"/>
                                        <p:tgtEl>
                                          <p:spTgt spid="19">
                                            <p:graphicEl>
                                              <a:chart seriesIdx="1" categoryIdx="-4" bldStep="series"/>
                                            </p:graphic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9">
                                            <p:graphicEl>
                                              <a:chart seriesIdx="2" categoryIdx="-4" bldStep="series"/>
                                            </p:graphicEl>
                                          </p:spTgt>
                                        </p:tgtEl>
                                        <p:attrNameLst>
                                          <p:attrName>style.visibility</p:attrName>
                                        </p:attrNameLst>
                                      </p:cBhvr>
                                      <p:to>
                                        <p:strVal val="visible"/>
                                      </p:to>
                                    </p:set>
                                    <p:animEffect transition="in" filter="fade">
                                      <p:cBhvr>
                                        <p:cTn id="15" dur="500"/>
                                        <p:tgtEl>
                                          <p:spTgt spid="19">
                                            <p:graphicEl>
                                              <a:chart seriesIdx="2" categoryIdx="-4" bldStep="series"/>
                                            </p:graphic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9">
                                            <p:graphicEl>
                                              <a:chart seriesIdx="3" categoryIdx="-4" bldStep="series"/>
                                            </p:graphicEl>
                                          </p:spTgt>
                                        </p:tgtEl>
                                        <p:attrNameLst>
                                          <p:attrName>style.visibility</p:attrName>
                                        </p:attrNameLst>
                                      </p:cBhvr>
                                      <p:to>
                                        <p:strVal val="visible"/>
                                      </p:to>
                                    </p:set>
                                    <p:animEffect transition="in" filter="fade">
                                      <p:cBhvr>
                                        <p:cTn id="19" dur="500"/>
                                        <p:tgtEl>
                                          <p:spTgt spid="19">
                                            <p:graphicEl>
                                              <a:chart seriesIdx="3" categoryIdx="-4" bldStep="series"/>
                                            </p:graphic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9">
                                            <p:graphicEl>
                                              <a:chart seriesIdx="4" categoryIdx="-4" bldStep="series"/>
                                            </p:graphicEl>
                                          </p:spTgt>
                                        </p:tgtEl>
                                        <p:attrNameLst>
                                          <p:attrName>style.visibility</p:attrName>
                                        </p:attrNameLst>
                                      </p:cBhvr>
                                      <p:to>
                                        <p:strVal val="visible"/>
                                      </p:to>
                                    </p:set>
                                    <p:animEffect transition="in" filter="fade">
                                      <p:cBhvr>
                                        <p:cTn id="23" dur="500"/>
                                        <p:tgtEl>
                                          <p:spTgt spid="19">
                                            <p:graphicEl>
                                              <a:chart seriesIdx="4" categoryIdx="-4" bldStep="series"/>
                                            </p:graphic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9">
                                            <p:graphicEl>
                                              <a:chart seriesIdx="5" categoryIdx="-4" bldStep="series"/>
                                            </p:graphicEl>
                                          </p:spTgt>
                                        </p:tgtEl>
                                        <p:attrNameLst>
                                          <p:attrName>style.visibility</p:attrName>
                                        </p:attrNameLst>
                                      </p:cBhvr>
                                      <p:to>
                                        <p:strVal val="visible"/>
                                      </p:to>
                                    </p:set>
                                    <p:animEffect transition="in" filter="fade">
                                      <p:cBhvr>
                                        <p:cTn id="27" dur="500"/>
                                        <p:tgtEl>
                                          <p:spTgt spid="19">
                                            <p:graphicEl>
                                              <a:chart seriesIdx="5" categoryIdx="-4" bldStep="series"/>
                                            </p:graphic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9">
                                            <p:graphicEl>
                                              <a:chart seriesIdx="6" categoryIdx="-4" bldStep="series"/>
                                            </p:graphicEl>
                                          </p:spTgt>
                                        </p:tgtEl>
                                        <p:attrNameLst>
                                          <p:attrName>style.visibility</p:attrName>
                                        </p:attrNameLst>
                                      </p:cBhvr>
                                      <p:to>
                                        <p:strVal val="visible"/>
                                      </p:to>
                                    </p:set>
                                    <p:animEffect transition="in" filter="fade">
                                      <p:cBhvr>
                                        <p:cTn id="31" dur="500"/>
                                        <p:tgtEl>
                                          <p:spTgt spid="19">
                                            <p:graphicEl>
                                              <a:chart seriesIdx="6" categoryIdx="-4" bldStep="series"/>
                                            </p:graphicEl>
                                          </p:spTgt>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9">
                                            <p:graphicEl>
                                              <a:chart seriesIdx="7" categoryIdx="-4" bldStep="series"/>
                                            </p:graphicEl>
                                          </p:spTgt>
                                        </p:tgtEl>
                                        <p:attrNameLst>
                                          <p:attrName>style.visibility</p:attrName>
                                        </p:attrNameLst>
                                      </p:cBhvr>
                                      <p:to>
                                        <p:strVal val="visible"/>
                                      </p:to>
                                    </p:set>
                                    <p:animEffect transition="in" filter="fade">
                                      <p:cBhvr>
                                        <p:cTn id="35" dur="500"/>
                                        <p:tgtEl>
                                          <p:spTgt spid="19">
                                            <p:graphicEl>
                                              <a:chart seriesIdx="7" categoryIdx="-4" bldStep="series"/>
                                            </p:graphicEl>
                                          </p:spTgt>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9">
                                            <p:graphicEl>
                                              <a:chart seriesIdx="8" categoryIdx="-4" bldStep="series"/>
                                            </p:graphicEl>
                                          </p:spTgt>
                                        </p:tgtEl>
                                        <p:attrNameLst>
                                          <p:attrName>style.visibility</p:attrName>
                                        </p:attrNameLst>
                                      </p:cBhvr>
                                      <p:to>
                                        <p:strVal val="visible"/>
                                      </p:to>
                                    </p:set>
                                    <p:animEffect transition="in" filter="fade">
                                      <p:cBhvr>
                                        <p:cTn id="39" dur="500"/>
                                        <p:tgtEl>
                                          <p:spTgt spid="19">
                                            <p:graphicEl>
                                              <a:chart seriesIdx="8" categoryIdx="-4" bldStep="series"/>
                                            </p:graphicEl>
                                          </p:spTgt>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19">
                                            <p:graphicEl>
                                              <a:chart seriesIdx="9" categoryIdx="-4" bldStep="series"/>
                                            </p:graphicEl>
                                          </p:spTgt>
                                        </p:tgtEl>
                                        <p:attrNameLst>
                                          <p:attrName>style.visibility</p:attrName>
                                        </p:attrNameLst>
                                      </p:cBhvr>
                                      <p:to>
                                        <p:strVal val="visible"/>
                                      </p:to>
                                    </p:set>
                                    <p:animEffect transition="in" filter="fade">
                                      <p:cBhvr>
                                        <p:cTn id="43" dur="500"/>
                                        <p:tgtEl>
                                          <p:spTgt spid="19">
                                            <p:graphicEl>
                                              <a:chart seriesIdx="9"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9" grpId="0">
        <p:bldSub>
          <a:bldChart bld="series" animBg="0"/>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rapezoid 3"/>
          <p:cNvSpPr/>
          <p:nvPr/>
        </p:nvSpPr>
        <p:spPr>
          <a:xfrm>
            <a:off x="745375" y="2771962"/>
            <a:ext cx="3571510" cy="377947"/>
          </a:xfrm>
          <a:custGeom>
            <a:avLst/>
            <a:gdLst>
              <a:gd name="connsiteX0" fmla="*/ 0 w 3801256"/>
              <a:gd name="connsiteY0" fmla="*/ 2123563 h 2123563"/>
              <a:gd name="connsiteX1" fmla="*/ 1138315 w 3801256"/>
              <a:gd name="connsiteY1" fmla="*/ 0 h 2123563"/>
              <a:gd name="connsiteX2" fmla="*/ 2662941 w 3801256"/>
              <a:gd name="connsiteY2" fmla="*/ 0 h 2123563"/>
              <a:gd name="connsiteX3" fmla="*/ 3801256 w 3801256"/>
              <a:gd name="connsiteY3" fmla="*/ 2123563 h 2123563"/>
              <a:gd name="connsiteX4" fmla="*/ 0 w 3801256"/>
              <a:gd name="connsiteY4" fmla="*/ 2123563 h 2123563"/>
              <a:gd name="connsiteX0" fmla="*/ 0 w 4026605"/>
              <a:gd name="connsiteY0" fmla="*/ 2123563 h 2127897"/>
              <a:gd name="connsiteX1" fmla="*/ 1138315 w 4026605"/>
              <a:gd name="connsiteY1" fmla="*/ 0 h 2127897"/>
              <a:gd name="connsiteX2" fmla="*/ 2662941 w 4026605"/>
              <a:gd name="connsiteY2" fmla="*/ 0 h 2127897"/>
              <a:gd name="connsiteX3" fmla="*/ 4026605 w 4026605"/>
              <a:gd name="connsiteY3" fmla="*/ 2127897 h 2127897"/>
              <a:gd name="connsiteX4" fmla="*/ 0 w 4026605"/>
              <a:gd name="connsiteY4" fmla="*/ 2123563 h 2127897"/>
              <a:gd name="connsiteX0" fmla="*/ 0 w 4026605"/>
              <a:gd name="connsiteY0" fmla="*/ 2123563 h 2127897"/>
              <a:gd name="connsiteX1" fmla="*/ 1138315 w 4026605"/>
              <a:gd name="connsiteY1" fmla="*/ 0 h 2127897"/>
              <a:gd name="connsiteX2" fmla="*/ 2506930 w 4026605"/>
              <a:gd name="connsiteY2" fmla="*/ 437699 h 2127897"/>
              <a:gd name="connsiteX3" fmla="*/ 4026605 w 4026605"/>
              <a:gd name="connsiteY3" fmla="*/ 2127897 h 2127897"/>
              <a:gd name="connsiteX4" fmla="*/ 0 w 4026605"/>
              <a:gd name="connsiteY4" fmla="*/ 2123563 h 2127897"/>
              <a:gd name="connsiteX0" fmla="*/ 0 w 4026605"/>
              <a:gd name="connsiteY0" fmla="*/ 1685864 h 1690198"/>
              <a:gd name="connsiteX1" fmla="*/ 921632 w 4026605"/>
              <a:gd name="connsiteY1" fmla="*/ 8666 h 1690198"/>
              <a:gd name="connsiteX2" fmla="*/ 2506930 w 4026605"/>
              <a:gd name="connsiteY2" fmla="*/ 0 h 1690198"/>
              <a:gd name="connsiteX3" fmla="*/ 4026605 w 4026605"/>
              <a:gd name="connsiteY3" fmla="*/ 1690198 h 1690198"/>
              <a:gd name="connsiteX4" fmla="*/ 0 w 4026605"/>
              <a:gd name="connsiteY4" fmla="*/ 1685864 h 1690198"/>
              <a:gd name="connsiteX0" fmla="*/ 0 w 3818590"/>
              <a:gd name="connsiteY0" fmla="*/ 1261167 h 1690198"/>
              <a:gd name="connsiteX1" fmla="*/ 713617 w 3818590"/>
              <a:gd name="connsiteY1" fmla="*/ 8666 h 1690198"/>
              <a:gd name="connsiteX2" fmla="*/ 2298915 w 3818590"/>
              <a:gd name="connsiteY2" fmla="*/ 0 h 1690198"/>
              <a:gd name="connsiteX3" fmla="*/ 3818590 w 3818590"/>
              <a:gd name="connsiteY3" fmla="*/ 1690198 h 1690198"/>
              <a:gd name="connsiteX4" fmla="*/ 0 w 3818590"/>
              <a:gd name="connsiteY4" fmla="*/ 1261167 h 1690198"/>
              <a:gd name="connsiteX0" fmla="*/ 0 w 3805589"/>
              <a:gd name="connsiteY0" fmla="*/ 1261167 h 1269834"/>
              <a:gd name="connsiteX1" fmla="*/ 713617 w 3805589"/>
              <a:gd name="connsiteY1" fmla="*/ 8666 h 1269834"/>
              <a:gd name="connsiteX2" fmla="*/ 2298915 w 3805589"/>
              <a:gd name="connsiteY2" fmla="*/ 0 h 1269834"/>
              <a:gd name="connsiteX3" fmla="*/ 3805589 w 3805589"/>
              <a:gd name="connsiteY3" fmla="*/ 1269834 h 1269834"/>
              <a:gd name="connsiteX4" fmla="*/ 0 w 3805589"/>
              <a:gd name="connsiteY4" fmla="*/ 1261167 h 1269834"/>
              <a:gd name="connsiteX0" fmla="*/ 4202 w 3809791"/>
              <a:gd name="connsiteY0" fmla="*/ 1261167 h 1269834"/>
              <a:gd name="connsiteX1" fmla="*/ 0 w 3809791"/>
              <a:gd name="connsiteY1" fmla="*/ 50498 h 1269834"/>
              <a:gd name="connsiteX2" fmla="*/ 2303117 w 3809791"/>
              <a:gd name="connsiteY2" fmla="*/ 0 h 1269834"/>
              <a:gd name="connsiteX3" fmla="*/ 3809791 w 3809791"/>
              <a:gd name="connsiteY3" fmla="*/ 1269834 h 1269834"/>
              <a:gd name="connsiteX4" fmla="*/ 4202 w 3809791"/>
              <a:gd name="connsiteY4" fmla="*/ 1261167 h 1269834"/>
              <a:gd name="connsiteX0" fmla="*/ 129 w 3805718"/>
              <a:gd name="connsiteY0" fmla="*/ 1261167 h 1269834"/>
              <a:gd name="connsiteX1" fmla="*/ 7841 w 3805718"/>
              <a:gd name="connsiteY1" fmla="*/ 50498 h 1269834"/>
              <a:gd name="connsiteX2" fmla="*/ 2299044 w 3805718"/>
              <a:gd name="connsiteY2" fmla="*/ 0 h 1269834"/>
              <a:gd name="connsiteX3" fmla="*/ 3805718 w 3805718"/>
              <a:gd name="connsiteY3" fmla="*/ 1269834 h 1269834"/>
              <a:gd name="connsiteX4" fmla="*/ 129 w 3805718"/>
              <a:gd name="connsiteY4" fmla="*/ 1261167 h 1269834"/>
              <a:gd name="connsiteX0" fmla="*/ 129 w 3805718"/>
              <a:gd name="connsiteY0" fmla="*/ 1250711 h 1259378"/>
              <a:gd name="connsiteX1" fmla="*/ 7841 w 3805718"/>
              <a:gd name="connsiteY1" fmla="*/ 40042 h 1259378"/>
              <a:gd name="connsiteX2" fmla="*/ 121759 w 3805718"/>
              <a:gd name="connsiteY2" fmla="*/ 0 h 1259378"/>
              <a:gd name="connsiteX3" fmla="*/ 3805718 w 3805718"/>
              <a:gd name="connsiteY3" fmla="*/ 1259378 h 1259378"/>
              <a:gd name="connsiteX4" fmla="*/ 129 w 3805718"/>
              <a:gd name="connsiteY4" fmla="*/ 1250711 h 1259378"/>
              <a:gd name="connsiteX0" fmla="*/ 4202 w 3809791"/>
              <a:gd name="connsiteY0" fmla="*/ 1250711 h 1259378"/>
              <a:gd name="connsiteX1" fmla="*/ 0 w 3809791"/>
              <a:gd name="connsiteY1" fmla="*/ 29585 h 1259378"/>
              <a:gd name="connsiteX2" fmla="*/ 125832 w 3809791"/>
              <a:gd name="connsiteY2" fmla="*/ 0 h 1259378"/>
              <a:gd name="connsiteX3" fmla="*/ 3809791 w 3809791"/>
              <a:gd name="connsiteY3" fmla="*/ 1259378 h 1259378"/>
              <a:gd name="connsiteX4" fmla="*/ 4202 w 3809791"/>
              <a:gd name="connsiteY4" fmla="*/ 1250711 h 1259378"/>
              <a:gd name="connsiteX0" fmla="*/ 4202 w 3571510"/>
              <a:gd name="connsiteY0" fmla="*/ 1250711 h 1250712"/>
              <a:gd name="connsiteX1" fmla="*/ 0 w 3571510"/>
              <a:gd name="connsiteY1" fmla="*/ 29585 h 1250712"/>
              <a:gd name="connsiteX2" fmla="*/ 125832 w 3571510"/>
              <a:gd name="connsiteY2" fmla="*/ 0 h 1250712"/>
              <a:gd name="connsiteX3" fmla="*/ 3571510 w 3571510"/>
              <a:gd name="connsiteY3" fmla="*/ 1238462 h 1250712"/>
              <a:gd name="connsiteX4" fmla="*/ 4202 w 3571510"/>
              <a:gd name="connsiteY4" fmla="*/ 1250711 h 1250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1510" h="1250712">
                <a:moveTo>
                  <a:pt x="4202" y="1250711"/>
                </a:moveTo>
                <a:cubicBezTo>
                  <a:pt x="2801" y="847155"/>
                  <a:pt x="1401" y="433141"/>
                  <a:pt x="0" y="29585"/>
                </a:cubicBezTo>
                <a:lnTo>
                  <a:pt x="125832" y="0"/>
                </a:lnTo>
                <a:lnTo>
                  <a:pt x="3571510" y="1238462"/>
                </a:lnTo>
                <a:lnTo>
                  <a:pt x="4202" y="1250711"/>
                </a:lnTo>
                <a:close/>
              </a:path>
            </a:pathLst>
          </a:custGeom>
          <a:solidFill>
            <a:srgbClr val="92D050">
              <a:alpha val="2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rapezoid 3"/>
          <p:cNvSpPr/>
          <p:nvPr/>
        </p:nvSpPr>
        <p:spPr>
          <a:xfrm>
            <a:off x="816084" y="4792344"/>
            <a:ext cx="3611900" cy="350289"/>
          </a:xfrm>
          <a:custGeom>
            <a:avLst/>
            <a:gdLst>
              <a:gd name="connsiteX0" fmla="*/ 0 w 3801256"/>
              <a:gd name="connsiteY0" fmla="*/ 2123563 h 2123563"/>
              <a:gd name="connsiteX1" fmla="*/ 1138315 w 3801256"/>
              <a:gd name="connsiteY1" fmla="*/ 0 h 2123563"/>
              <a:gd name="connsiteX2" fmla="*/ 2662941 w 3801256"/>
              <a:gd name="connsiteY2" fmla="*/ 0 h 2123563"/>
              <a:gd name="connsiteX3" fmla="*/ 3801256 w 3801256"/>
              <a:gd name="connsiteY3" fmla="*/ 2123563 h 2123563"/>
              <a:gd name="connsiteX4" fmla="*/ 0 w 3801256"/>
              <a:gd name="connsiteY4" fmla="*/ 2123563 h 2123563"/>
              <a:gd name="connsiteX0" fmla="*/ 0 w 4026605"/>
              <a:gd name="connsiteY0" fmla="*/ 2123563 h 2127897"/>
              <a:gd name="connsiteX1" fmla="*/ 1138315 w 4026605"/>
              <a:gd name="connsiteY1" fmla="*/ 0 h 2127897"/>
              <a:gd name="connsiteX2" fmla="*/ 2662941 w 4026605"/>
              <a:gd name="connsiteY2" fmla="*/ 0 h 2127897"/>
              <a:gd name="connsiteX3" fmla="*/ 4026605 w 4026605"/>
              <a:gd name="connsiteY3" fmla="*/ 2127897 h 2127897"/>
              <a:gd name="connsiteX4" fmla="*/ 0 w 4026605"/>
              <a:gd name="connsiteY4" fmla="*/ 2123563 h 2127897"/>
              <a:gd name="connsiteX0" fmla="*/ 0 w 4026605"/>
              <a:gd name="connsiteY0" fmla="*/ 2123563 h 2127897"/>
              <a:gd name="connsiteX1" fmla="*/ 1138315 w 4026605"/>
              <a:gd name="connsiteY1" fmla="*/ 0 h 2127897"/>
              <a:gd name="connsiteX2" fmla="*/ 2506930 w 4026605"/>
              <a:gd name="connsiteY2" fmla="*/ 437699 h 2127897"/>
              <a:gd name="connsiteX3" fmla="*/ 4026605 w 4026605"/>
              <a:gd name="connsiteY3" fmla="*/ 2127897 h 2127897"/>
              <a:gd name="connsiteX4" fmla="*/ 0 w 4026605"/>
              <a:gd name="connsiteY4" fmla="*/ 2123563 h 2127897"/>
              <a:gd name="connsiteX0" fmla="*/ 0 w 4026605"/>
              <a:gd name="connsiteY0" fmla="*/ 1685864 h 1690198"/>
              <a:gd name="connsiteX1" fmla="*/ 921632 w 4026605"/>
              <a:gd name="connsiteY1" fmla="*/ 8666 h 1690198"/>
              <a:gd name="connsiteX2" fmla="*/ 2506930 w 4026605"/>
              <a:gd name="connsiteY2" fmla="*/ 0 h 1690198"/>
              <a:gd name="connsiteX3" fmla="*/ 4026605 w 4026605"/>
              <a:gd name="connsiteY3" fmla="*/ 1690198 h 1690198"/>
              <a:gd name="connsiteX4" fmla="*/ 0 w 4026605"/>
              <a:gd name="connsiteY4" fmla="*/ 1685864 h 1690198"/>
              <a:gd name="connsiteX0" fmla="*/ 0 w 3818590"/>
              <a:gd name="connsiteY0" fmla="*/ 1261167 h 1690198"/>
              <a:gd name="connsiteX1" fmla="*/ 713617 w 3818590"/>
              <a:gd name="connsiteY1" fmla="*/ 8666 h 1690198"/>
              <a:gd name="connsiteX2" fmla="*/ 2298915 w 3818590"/>
              <a:gd name="connsiteY2" fmla="*/ 0 h 1690198"/>
              <a:gd name="connsiteX3" fmla="*/ 3818590 w 3818590"/>
              <a:gd name="connsiteY3" fmla="*/ 1690198 h 1690198"/>
              <a:gd name="connsiteX4" fmla="*/ 0 w 3818590"/>
              <a:gd name="connsiteY4" fmla="*/ 1261167 h 1690198"/>
              <a:gd name="connsiteX0" fmla="*/ 0 w 3805589"/>
              <a:gd name="connsiteY0" fmla="*/ 1261167 h 1269834"/>
              <a:gd name="connsiteX1" fmla="*/ 713617 w 3805589"/>
              <a:gd name="connsiteY1" fmla="*/ 8666 h 1269834"/>
              <a:gd name="connsiteX2" fmla="*/ 2298915 w 3805589"/>
              <a:gd name="connsiteY2" fmla="*/ 0 h 1269834"/>
              <a:gd name="connsiteX3" fmla="*/ 3805589 w 3805589"/>
              <a:gd name="connsiteY3" fmla="*/ 1269834 h 1269834"/>
              <a:gd name="connsiteX4" fmla="*/ 0 w 3805589"/>
              <a:gd name="connsiteY4" fmla="*/ 1261167 h 1269834"/>
              <a:gd name="connsiteX0" fmla="*/ 4202 w 3809791"/>
              <a:gd name="connsiteY0" fmla="*/ 1261167 h 1269834"/>
              <a:gd name="connsiteX1" fmla="*/ 0 w 3809791"/>
              <a:gd name="connsiteY1" fmla="*/ 50498 h 1269834"/>
              <a:gd name="connsiteX2" fmla="*/ 2303117 w 3809791"/>
              <a:gd name="connsiteY2" fmla="*/ 0 h 1269834"/>
              <a:gd name="connsiteX3" fmla="*/ 3809791 w 3809791"/>
              <a:gd name="connsiteY3" fmla="*/ 1269834 h 1269834"/>
              <a:gd name="connsiteX4" fmla="*/ 4202 w 3809791"/>
              <a:gd name="connsiteY4" fmla="*/ 1261167 h 1269834"/>
              <a:gd name="connsiteX0" fmla="*/ 129 w 3805718"/>
              <a:gd name="connsiteY0" fmla="*/ 1261167 h 1269834"/>
              <a:gd name="connsiteX1" fmla="*/ 7841 w 3805718"/>
              <a:gd name="connsiteY1" fmla="*/ 50498 h 1269834"/>
              <a:gd name="connsiteX2" fmla="*/ 2299044 w 3805718"/>
              <a:gd name="connsiteY2" fmla="*/ 0 h 1269834"/>
              <a:gd name="connsiteX3" fmla="*/ 3805718 w 3805718"/>
              <a:gd name="connsiteY3" fmla="*/ 1269834 h 1269834"/>
              <a:gd name="connsiteX4" fmla="*/ 129 w 3805718"/>
              <a:gd name="connsiteY4" fmla="*/ 1261167 h 1269834"/>
              <a:gd name="connsiteX0" fmla="*/ 129 w 3805718"/>
              <a:gd name="connsiteY0" fmla="*/ 1250711 h 1259378"/>
              <a:gd name="connsiteX1" fmla="*/ 7841 w 3805718"/>
              <a:gd name="connsiteY1" fmla="*/ 40042 h 1259378"/>
              <a:gd name="connsiteX2" fmla="*/ 121759 w 3805718"/>
              <a:gd name="connsiteY2" fmla="*/ 0 h 1259378"/>
              <a:gd name="connsiteX3" fmla="*/ 3805718 w 3805718"/>
              <a:gd name="connsiteY3" fmla="*/ 1259378 h 1259378"/>
              <a:gd name="connsiteX4" fmla="*/ 129 w 3805718"/>
              <a:gd name="connsiteY4" fmla="*/ 1250711 h 1259378"/>
              <a:gd name="connsiteX0" fmla="*/ 4202 w 3809791"/>
              <a:gd name="connsiteY0" fmla="*/ 1250711 h 1259378"/>
              <a:gd name="connsiteX1" fmla="*/ 0 w 3809791"/>
              <a:gd name="connsiteY1" fmla="*/ 29585 h 1259378"/>
              <a:gd name="connsiteX2" fmla="*/ 125832 w 3809791"/>
              <a:gd name="connsiteY2" fmla="*/ 0 h 1259378"/>
              <a:gd name="connsiteX3" fmla="*/ 3809791 w 3809791"/>
              <a:gd name="connsiteY3" fmla="*/ 1259378 h 1259378"/>
              <a:gd name="connsiteX4" fmla="*/ 4202 w 3809791"/>
              <a:gd name="connsiteY4" fmla="*/ 1250711 h 1259378"/>
              <a:gd name="connsiteX0" fmla="*/ 4202 w 3571510"/>
              <a:gd name="connsiteY0" fmla="*/ 1250711 h 1250712"/>
              <a:gd name="connsiteX1" fmla="*/ 0 w 3571510"/>
              <a:gd name="connsiteY1" fmla="*/ 29585 h 1250712"/>
              <a:gd name="connsiteX2" fmla="*/ 125832 w 3571510"/>
              <a:gd name="connsiteY2" fmla="*/ 0 h 1250712"/>
              <a:gd name="connsiteX3" fmla="*/ 3571510 w 3571510"/>
              <a:gd name="connsiteY3" fmla="*/ 1238462 h 1250712"/>
              <a:gd name="connsiteX4" fmla="*/ 4202 w 3571510"/>
              <a:gd name="connsiteY4" fmla="*/ 1250711 h 1250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1510" h="1250712">
                <a:moveTo>
                  <a:pt x="4202" y="1250711"/>
                </a:moveTo>
                <a:cubicBezTo>
                  <a:pt x="2801" y="847155"/>
                  <a:pt x="1401" y="433141"/>
                  <a:pt x="0" y="29585"/>
                </a:cubicBezTo>
                <a:lnTo>
                  <a:pt x="125832" y="0"/>
                </a:lnTo>
                <a:lnTo>
                  <a:pt x="3571510" y="1238462"/>
                </a:lnTo>
                <a:lnTo>
                  <a:pt x="4202" y="1250711"/>
                </a:lnTo>
                <a:close/>
              </a:path>
            </a:pathLst>
          </a:custGeom>
          <a:solidFill>
            <a:srgbClr val="92D050">
              <a:alpha val="2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TextBox 36"/>
          <p:cNvSpPr txBox="1"/>
          <p:nvPr/>
        </p:nvSpPr>
        <p:spPr>
          <a:xfrm>
            <a:off x="1462589" y="2874422"/>
            <a:ext cx="877163" cy="338554"/>
          </a:xfrm>
          <a:prstGeom prst="rect">
            <a:avLst/>
          </a:prstGeom>
          <a:noFill/>
        </p:spPr>
        <p:txBody>
          <a:bodyPr wrap="none" rtlCol="0">
            <a:spAutoFit/>
          </a:bodyPr>
          <a:lstStyle/>
          <a:p>
            <a:r>
              <a:rPr lang="en-GB" sz="1600" b="1" dirty="0">
                <a:solidFill>
                  <a:srgbClr val="00B0F0"/>
                </a:solidFill>
              </a:rPr>
              <a:t>$28.5bn</a:t>
            </a:r>
          </a:p>
        </p:txBody>
      </p:sp>
      <p:sp>
        <p:nvSpPr>
          <p:cNvPr id="2" name="Title 1"/>
          <p:cNvSpPr>
            <a:spLocks noGrp="1"/>
          </p:cNvSpPr>
          <p:nvPr>
            <p:ph type="title"/>
          </p:nvPr>
        </p:nvSpPr>
        <p:spPr>
          <a:xfrm>
            <a:off x="1835696" y="106166"/>
            <a:ext cx="4680520" cy="864096"/>
          </a:xfrm>
        </p:spPr>
        <p:txBody>
          <a:bodyPr/>
          <a:lstStyle/>
          <a:p>
            <a:r>
              <a:rPr lang="en-GB" sz="2800" dirty="0"/>
              <a:t>Military manufacturing:</a:t>
            </a:r>
            <a:br>
              <a:rPr lang="en-GB" sz="2000" dirty="0"/>
            </a:br>
            <a:r>
              <a:rPr lang="en-GB" sz="2000" dirty="0"/>
              <a:t>Requirement for skilled Saudis</a:t>
            </a:r>
          </a:p>
        </p:txBody>
      </p:sp>
      <p:sp>
        <p:nvSpPr>
          <p:cNvPr id="15" name="TextBox 14"/>
          <p:cNvSpPr txBox="1"/>
          <p:nvPr/>
        </p:nvSpPr>
        <p:spPr>
          <a:xfrm>
            <a:off x="1475656" y="4869160"/>
            <a:ext cx="1356462" cy="338554"/>
          </a:xfrm>
          <a:prstGeom prst="rect">
            <a:avLst/>
          </a:prstGeom>
          <a:noFill/>
        </p:spPr>
        <p:txBody>
          <a:bodyPr wrap="none" rtlCol="0">
            <a:spAutoFit/>
          </a:bodyPr>
          <a:lstStyle/>
          <a:p>
            <a:r>
              <a:rPr lang="en-GB" sz="1600" b="1" dirty="0">
                <a:solidFill>
                  <a:srgbClr val="00B0F0"/>
                </a:solidFill>
              </a:rPr>
              <a:t>95,000 Saudis</a:t>
            </a:r>
          </a:p>
        </p:txBody>
      </p:sp>
      <p:sp>
        <p:nvSpPr>
          <p:cNvPr id="3" name="Rectangle 2"/>
          <p:cNvSpPr/>
          <p:nvPr/>
        </p:nvSpPr>
        <p:spPr>
          <a:xfrm>
            <a:off x="34355" y="979902"/>
            <a:ext cx="9075290" cy="738664"/>
          </a:xfrm>
          <a:prstGeom prst="rect">
            <a:avLst/>
          </a:prstGeom>
        </p:spPr>
        <p:txBody>
          <a:bodyPr wrap="square">
            <a:spAutoFit/>
          </a:bodyPr>
          <a:lstStyle/>
          <a:p>
            <a:pPr marL="285750" indent="-285750">
              <a:buFont typeface="Arial" panose="020B0604020202020204" pitchFamily="34" charset="0"/>
              <a:buChar char="•"/>
            </a:pPr>
            <a:r>
              <a:rPr lang="en-US" sz="1400" dirty="0">
                <a:solidFill>
                  <a:srgbClr val="222222"/>
                </a:solidFill>
                <a:ea typeface="Times New Roman" panose="02020603050405020304" pitchFamily="18" charset="0"/>
                <a:cs typeface="Arial" panose="020B0604020202020204" pitchFamily="34" charset="0"/>
              </a:rPr>
              <a:t>We plan to manufacture half of our military needs within the Kingdom to create more job opportunities for citizens… </a:t>
            </a:r>
          </a:p>
          <a:p>
            <a:pPr marL="285750" indent="-285750">
              <a:buFont typeface="Arial" panose="020B0604020202020204" pitchFamily="34" charset="0"/>
              <a:buChar char="•"/>
            </a:pPr>
            <a:r>
              <a:rPr lang="en-US" sz="1400" dirty="0">
                <a:solidFill>
                  <a:srgbClr val="222222"/>
                </a:solidFill>
                <a:ea typeface="Times New Roman" panose="02020603050405020304" pitchFamily="18" charset="0"/>
                <a:cs typeface="Arial" panose="020B0604020202020204" pitchFamily="34" charset="0"/>
              </a:rPr>
              <a:t>Our aim is to localize over 50 percent of military equipment spending by 2030 … </a:t>
            </a:r>
          </a:p>
          <a:p>
            <a:pPr marL="285750" indent="-285750">
              <a:buFont typeface="Arial" panose="020B0604020202020204" pitchFamily="34" charset="0"/>
              <a:buChar char="•"/>
            </a:pPr>
            <a:r>
              <a:rPr lang="en-US" sz="1400" dirty="0">
                <a:solidFill>
                  <a:srgbClr val="222222"/>
                </a:solidFill>
                <a:ea typeface="Times New Roman" panose="02020603050405020304" pitchFamily="18" charset="0"/>
                <a:cs typeface="Arial" panose="020B0604020202020204" pitchFamily="34" charset="0"/>
              </a:rPr>
              <a:t>We will support Saudi companies with promising growth opportunities so they develop into new global leaders”</a:t>
            </a:r>
            <a:endParaRPr lang="en-GB" sz="1400" dirty="0"/>
          </a:p>
        </p:txBody>
      </p:sp>
      <p:graphicFrame>
        <p:nvGraphicFramePr>
          <p:cNvPr id="12" name="Chart 11"/>
          <p:cNvGraphicFramePr>
            <a:graphicFrameLocks/>
          </p:cNvGraphicFramePr>
          <p:nvPr>
            <p:extLst>
              <p:ext uri="{D42A27DB-BD31-4B8C-83A1-F6EECF244321}">
                <p14:modId xmlns:p14="http://schemas.microsoft.com/office/powerpoint/2010/main" val="139813554"/>
              </p:ext>
            </p:extLst>
          </p:nvPr>
        </p:nvGraphicFramePr>
        <p:xfrm>
          <a:off x="323528" y="2057400"/>
          <a:ext cx="8496944" cy="20916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p:cNvGraphicFramePr>
            <a:graphicFrameLocks/>
          </p:cNvGraphicFramePr>
          <p:nvPr>
            <p:extLst>
              <p:ext uri="{D42A27DB-BD31-4B8C-83A1-F6EECF244321}">
                <p14:modId xmlns:p14="http://schemas.microsoft.com/office/powerpoint/2010/main" val="1178542908"/>
              </p:ext>
            </p:extLst>
          </p:nvPr>
        </p:nvGraphicFramePr>
        <p:xfrm>
          <a:off x="395536" y="4077072"/>
          <a:ext cx="8280920" cy="2167136"/>
        </p:xfrm>
        <a:graphic>
          <a:graphicData uri="http://schemas.openxmlformats.org/drawingml/2006/chart">
            <c:chart xmlns:c="http://schemas.openxmlformats.org/drawingml/2006/chart" xmlns:r="http://schemas.openxmlformats.org/officeDocument/2006/relationships" r:id="rId4"/>
          </a:graphicData>
        </a:graphic>
      </p:graphicFrame>
      <p:grpSp>
        <p:nvGrpSpPr>
          <p:cNvPr id="14" name="Group 13"/>
          <p:cNvGrpSpPr/>
          <p:nvPr/>
        </p:nvGrpSpPr>
        <p:grpSpPr>
          <a:xfrm>
            <a:off x="755576" y="3115902"/>
            <a:ext cx="3322851" cy="313098"/>
            <a:chOff x="755576" y="3137520"/>
            <a:chExt cx="3322851" cy="313098"/>
          </a:xfrm>
        </p:grpSpPr>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5576" y="3137520"/>
              <a:ext cx="730563" cy="313098"/>
            </a:xfrm>
            <a:prstGeom prst="rect">
              <a:avLst/>
            </a:prstGeom>
          </p:spPr>
        </p:pic>
        <p:pic>
          <p:nvPicPr>
            <p:cNvPr id="16" name="Picture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03648" y="3137520"/>
              <a:ext cx="730563" cy="313098"/>
            </a:xfrm>
            <a:prstGeom prst="rect">
              <a:avLst/>
            </a:prstGeom>
          </p:spPr>
        </p:pic>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51720" y="3137520"/>
              <a:ext cx="730563" cy="313098"/>
            </a:xfrm>
            <a:prstGeom prst="rect">
              <a:avLst/>
            </a:prstGeom>
          </p:spPr>
        </p:pic>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99792" y="3137520"/>
              <a:ext cx="730563" cy="313098"/>
            </a:xfrm>
            <a:prstGeom prst="rect">
              <a:avLst/>
            </a:prstGeom>
          </p:spPr>
        </p:pic>
        <p:pic>
          <p:nvPicPr>
            <p:cNvPr id="19" name="Picture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47864" y="3137520"/>
              <a:ext cx="730563" cy="313098"/>
            </a:xfrm>
            <a:prstGeom prst="rect">
              <a:avLst/>
            </a:prstGeom>
          </p:spPr>
        </p:pic>
      </p:grpSp>
      <p:pic>
        <p:nvPicPr>
          <p:cNvPr id="23" name="Picture 22"/>
          <p:cNvPicPr>
            <a:picLocks noChangeAspect="1"/>
          </p:cNvPicPr>
          <p:nvPr/>
        </p:nvPicPr>
        <p:blipFill>
          <a:blip r:embed="rId6"/>
          <a:stretch>
            <a:fillRect/>
          </a:stretch>
        </p:blipFill>
        <p:spPr>
          <a:xfrm>
            <a:off x="2520252" y="5151782"/>
            <a:ext cx="1987472" cy="252000"/>
          </a:xfrm>
          <a:prstGeom prst="rect">
            <a:avLst/>
          </a:prstGeom>
        </p:spPr>
      </p:pic>
      <p:pic>
        <p:nvPicPr>
          <p:cNvPr id="24" name="Picture 23"/>
          <p:cNvPicPr>
            <a:picLocks noChangeAspect="1"/>
          </p:cNvPicPr>
          <p:nvPr/>
        </p:nvPicPr>
        <p:blipFill>
          <a:blip r:embed="rId6"/>
          <a:stretch>
            <a:fillRect/>
          </a:stretch>
        </p:blipFill>
        <p:spPr>
          <a:xfrm>
            <a:off x="827584" y="5160640"/>
            <a:ext cx="1987472" cy="252000"/>
          </a:xfrm>
          <a:prstGeom prst="rect">
            <a:avLst/>
          </a:prstGeom>
        </p:spPr>
      </p:pic>
      <p:sp>
        <p:nvSpPr>
          <p:cNvPr id="20" name="Rectangle 19"/>
          <p:cNvSpPr/>
          <p:nvPr/>
        </p:nvSpPr>
        <p:spPr>
          <a:xfrm>
            <a:off x="367332" y="2762813"/>
            <a:ext cx="8208912" cy="648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TextBox 26"/>
          <p:cNvSpPr txBox="1"/>
          <p:nvPr/>
        </p:nvSpPr>
        <p:spPr>
          <a:xfrm>
            <a:off x="611560" y="4339907"/>
            <a:ext cx="721076" cy="261610"/>
          </a:xfrm>
          <a:prstGeom prst="rect">
            <a:avLst/>
          </a:prstGeom>
          <a:noFill/>
        </p:spPr>
        <p:txBody>
          <a:bodyPr wrap="square" rtlCol="0">
            <a:spAutoFit/>
          </a:bodyPr>
          <a:lstStyle/>
          <a:p>
            <a:r>
              <a:rPr lang="en-GB" sz="1100" b="1" dirty="0">
                <a:solidFill>
                  <a:srgbClr val="35AAE3"/>
                </a:solidFill>
              </a:rPr>
              <a:t>~4000</a:t>
            </a:r>
          </a:p>
        </p:txBody>
      </p:sp>
      <p:grpSp>
        <p:nvGrpSpPr>
          <p:cNvPr id="39" name="Group 38"/>
          <p:cNvGrpSpPr/>
          <p:nvPr/>
        </p:nvGrpSpPr>
        <p:grpSpPr>
          <a:xfrm>
            <a:off x="855" y="5356224"/>
            <a:ext cx="3959971" cy="400110"/>
            <a:chOff x="855" y="5356224"/>
            <a:chExt cx="3959971" cy="400110"/>
          </a:xfrm>
        </p:grpSpPr>
        <p:sp>
          <p:nvSpPr>
            <p:cNvPr id="32" name="Rectangle 31"/>
            <p:cNvSpPr/>
            <p:nvPr/>
          </p:nvSpPr>
          <p:spPr>
            <a:xfrm>
              <a:off x="827584" y="5435868"/>
              <a:ext cx="3133242" cy="206330"/>
            </a:xfrm>
            <a:prstGeom prst="rect">
              <a:avLst/>
            </a:prstGeom>
            <a:solidFill>
              <a:schemeClr val="accent5">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TextBox 32"/>
            <p:cNvSpPr txBox="1"/>
            <p:nvPr/>
          </p:nvSpPr>
          <p:spPr>
            <a:xfrm>
              <a:off x="855" y="5356224"/>
              <a:ext cx="846707" cy="400110"/>
            </a:xfrm>
            <a:prstGeom prst="rect">
              <a:avLst/>
            </a:prstGeom>
            <a:noFill/>
          </p:spPr>
          <p:txBody>
            <a:bodyPr wrap="none" rtlCol="0">
              <a:spAutoFit/>
            </a:bodyPr>
            <a:lstStyle/>
            <a:p>
              <a:r>
                <a:rPr lang="en-GB" sz="1000" dirty="0">
                  <a:solidFill>
                    <a:srgbClr val="00B0F0"/>
                  </a:solidFill>
                </a:rPr>
                <a:t>BAE Systems</a:t>
              </a:r>
            </a:p>
            <a:p>
              <a:r>
                <a:rPr lang="en-GB" sz="1000" dirty="0">
                  <a:solidFill>
                    <a:srgbClr val="00B0F0"/>
                  </a:solidFill>
                </a:rPr>
                <a:t>employees</a:t>
              </a:r>
            </a:p>
          </p:txBody>
        </p:sp>
        <p:sp>
          <p:nvSpPr>
            <p:cNvPr id="34" name="TextBox 33"/>
            <p:cNvSpPr txBox="1"/>
            <p:nvPr/>
          </p:nvSpPr>
          <p:spPr>
            <a:xfrm>
              <a:off x="2278437" y="5421788"/>
              <a:ext cx="545342" cy="246221"/>
            </a:xfrm>
            <a:prstGeom prst="rect">
              <a:avLst/>
            </a:prstGeom>
            <a:noFill/>
          </p:spPr>
          <p:txBody>
            <a:bodyPr wrap="none" rtlCol="0">
              <a:spAutoFit/>
            </a:bodyPr>
            <a:lstStyle/>
            <a:p>
              <a:r>
                <a:rPr lang="en-GB" sz="1000" dirty="0">
                  <a:solidFill>
                    <a:srgbClr val="00B0F0"/>
                  </a:solidFill>
                </a:rPr>
                <a:t>84,600</a:t>
              </a:r>
            </a:p>
          </p:txBody>
        </p:sp>
      </p:grpSp>
      <p:grpSp>
        <p:nvGrpSpPr>
          <p:cNvPr id="36" name="Group 35"/>
          <p:cNvGrpSpPr/>
          <p:nvPr/>
        </p:nvGrpSpPr>
        <p:grpSpPr>
          <a:xfrm>
            <a:off x="-56021" y="3308284"/>
            <a:ext cx="3979949" cy="400110"/>
            <a:chOff x="-56021" y="2715792"/>
            <a:chExt cx="3979949" cy="400110"/>
          </a:xfrm>
        </p:grpSpPr>
        <p:sp>
          <p:nvSpPr>
            <p:cNvPr id="30" name="Rectangle 29"/>
            <p:cNvSpPr/>
            <p:nvPr/>
          </p:nvSpPr>
          <p:spPr>
            <a:xfrm>
              <a:off x="755576" y="2840030"/>
              <a:ext cx="3168352" cy="171790"/>
            </a:xfrm>
            <a:prstGeom prst="rect">
              <a:avLst/>
            </a:prstGeom>
            <a:solidFill>
              <a:schemeClr val="accent5">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p:cNvSpPr txBox="1"/>
            <p:nvPr/>
          </p:nvSpPr>
          <p:spPr>
            <a:xfrm>
              <a:off x="-56021" y="2715792"/>
              <a:ext cx="846707" cy="400110"/>
            </a:xfrm>
            <a:prstGeom prst="rect">
              <a:avLst/>
            </a:prstGeom>
            <a:noFill/>
          </p:spPr>
          <p:txBody>
            <a:bodyPr wrap="none" rtlCol="0">
              <a:spAutoFit/>
            </a:bodyPr>
            <a:lstStyle/>
            <a:p>
              <a:r>
                <a:rPr lang="en-GB" sz="1000" dirty="0">
                  <a:solidFill>
                    <a:srgbClr val="00B0F0"/>
                  </a:solidFill>
                </a:rPr>
                <a:t>BAE Systems</a:t>
              </a:r>
            </a:p>
            <a:p>
              <a:r>
                <a:rPr lang="en-GB" sz="1000" dirty="0">
                  <a:solidFill>
                    <a:srgbClr val="00B0F0"/>
                  </a:solidFill>
                </a:rPr>
                <a:t>Revenue ($)</a:t>
              </a:r>
            </a:p>
          </p:txBody>
        </p:sp>
        <p:sp>
          <p:nvSpPr>
            <p:cNvPr id="35" name="TextBox 34"/>
            <p:cNvSpPr txBox="1"/>
            <p:nvPr/>
          </p:nvSpPr>
          <p:spPr>
            <a:xfrm>
              <a:off x="2067081" y="2812249"/>
              <a:ext cx="545342" cy="246221"/>
            </a:xfrm>
            <a:prstGeom prst="rect">
              <a:avLst/>
            </a:prstGeom>
            <a:noFill/>
          </p:spPr>
          <p:txBody>
            <a:bodyPr wrap="none" rtlCol="0">
              <a:spAutoFit/>
            </a:bodyPr>
            <a:lstStyle/>
            <a:p>
              <a:r>
                <a:rPr lang="en-GB" sz="1000" dirty="0">
                  <a:solidFill>
                    <a:srgbClr val="00B0F0"/>
                  </a:solidFill>
                </a:rPr>
                <a:t>$26 </a:t>
              </a:r>
              <a:r>
                <a:rPr lang="en-GB" sz="1000" dirty="0" err="1">
                  <a:solidFill>
                    <a:srgbClr val="00B0F0"/>
                  </a:solidFill>
                </a:rPr>
                <a:t>bn</a:t>
              </a:r>
              <a:endParaRPr lang="en-GB" sz="1000" dirty="0">
                <a:solidFill>
                  <a:srgbClr val="00B0F0"/>
                </a:solidFill>
              </a:endParaRPr>
            </a:p>
          </p:txBody>
        </p:sp>
      </p:grpSp>
      <p:sp>
        <p:nvSpPr>
          <p:cNvPr id="4" name="TextBox 3"/>
          <p:cNvSpPr txBox="1"/>
          <p:nvPr/>
        </p:nvSpPr>
        <p:spPr>
          <a:xfrm>
            <a:off x="644925" y="2719027"/>
            <a:ext cx="577402" cy="246221"/>
          </a:xfrm>
          <a:prstGeom prst="rect">
            <a:avLst/>
          </a:prstGeom>
          <a:noFill/>
        </p:spPr>
        <p:txBody>
          <a:bodyPr wrap="none" rtlCol="0">
            <a:spAutoFit/>
          </a:bodyPr>
          <a:lstStyle/>
          <a:p>
            <a:r>
              <a:rPr lang="en-GB" sz="1000" dirty="0">
                <a:solidFill>
                  <a:srgbClr val="00B0F0"/>
                </a:solidFill>
              </a:rPr>
              <a:t>$1.1 </a:t>
            </a:r>
            <a:r>
              <a:rPr lang="en-GB" sz="1000" dirty="0" err="1">
                <a:solidFill>
                  <a:srgbClr val="00B0F0"/>
                </a:solidFill>
              </a:rPr>
              <a:t>bn</a:t>
            </a:r>
            <a:endParaRPr lang="en-GB" sz="1000" dirty="0">
              <a:solidFill>
                <a:srgbClr val="00B0F0"/>
              </a:solidFill>
            </a:endParaRPr>
          </a:p>
        </p:txBody>
      </p:sp>
      <p:sp>
        <p:nvSpPr>
          <p:cNvPr id="29" name="TextBox 28"/>
          <p:cNvSpPr txBox="1"/>
          <p:nvPr/>
        </p:nvSpPr>
        <p:spPr>
          <a:xfrm>
            <a:off x="7308304" y="2746817"/>
            <a:ext cx="545342" cy="246221"/>
          </a:xfrm>
          <a:prstGeom prst="rect">
            <a:avLst/>
          </a:prstGeom>
          <a:noFill/>
        </p:spPr>
        <p:txBody>
          <a:bodyPr wrap="none" rtlCol="0">
            <a:spAutoFit/>
          </a:bodyPr>
          <a:lstStyle/>
          <a:p>
            <a:r>
              <a:rPr lang="en-GB" sz="1000" dirty="0">
                <a:solidFill>
                  <a:srgbClr val="00B0F0"/>
                </a:solidFill>
              </a:rPr>
              <a:t>$56 </a:t>
            </a:r>
            <a:r>
              <a:rPr lang="en-GB" sz="1000" dirty="0" err="1">
                <a:solidFill>
                  <a:srgbClr val="00B0F0"/>
                </a:solidFill>
              </a:rPr>
              <a:t>bn</a:t>
            </a:r>
            <a:endParaRPr lang="en-GB" sz="1000" dirty="0">
              <a:solidFill>
                <a:srgbClr val="00B0F0"/>
              </a:solidFill>
            </a:endParaRPr>
          </a:p>
        </p:txBody>
      </p:sp>
      <p:sp>
        <p:nvSpPr>
          <p:cNvPr id="38" name="TextBox 37"/>
          <p:cNvSpPr txBox="1"/>
          <p:nvPr/>
        </p:nvSpPr>
        <p:spPr>
          <a:xfrm>
            <a:off x="7145289" y="4326899"/>
            <a:ext cx="721076" cy="246221"/>
          </a:xfrm>
          <a:prstGeom prst="rect">
            <a:avLst/>
          </a:prstGeom>
          <a:noFill/>
        </p:spPr>
        <p:txBody>
          <a:bodyPr wrap="square" rtlCol="0">
            <a:spAutoFit/>
          </a:bodyPr>
          <a:lstStyle/>
          <a:p>
            <a:r>
              <a:rPr lang="en-GB" sz="1000" b="1" dirty="0">
                <a:solidFill>
                  <a:srgbClr val="35AAE3"/>
                </a:solidFill>
              </a:rPr>
              <a:t>~190,000</a:t>
            </a:r>
          </a:p>
        </p:txBody>
      </p:sp>
      <p:sp>
        <p:nvSpPr>
          <p:cNvPr id="5" name="Rectangle 4"/>
          <p:cNvSpPr/>
          <p:nvPr/>
        </p:nvSpPr>
        <p:spPr>
          <a:xfrm>
            <a:off x="827584" y="5160638"/>
            <a:ext cx="3672408" cy="252001"/>
          </a:xfrm>
          <a:prstGeom prst="rect">
            <a:avLst/>
          </a:prstGeom>
          <a:solidFill>
            <a:srgbClr val="92D050">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p:cNvSpPr/>
          <p:nvPr/>
        </p:nvSpPr>
        <p:spPr>
          <a:xfrm>
            <a:off x="367332" y="4799496"/>
            <a:ext cx="8208912" cy="648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31650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500"/>
                                        <p:tgtEl>
                                          <p:spTgt spid="23"/>
                                        </p:tgtEl>
                                      </p:cBhvr>
                                    </p:animEffect>
                                  </p:childTnLst>
                                </p:cTn>
                              </p:par>
                              <p:par>
                                <p:cTn id="17" presetID="10" presetClass="entr" presetSubtype="0"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grpId="0" nodeType="clickEffect">
                                  <p:stCondLst>
                                    <p:cond delay="0"/>
                                  </p:stCondLst>
                                  <p:childTnLst>
                                    <p:animEffect transition="out" filter="fade">
                                      <p:cBhvr>
                                        <p:cTn id="38" dur="500"/>
                                        <p:tgtEl>
                                          <p:spTgt spid="20"/>
                                        </p:tgtEl>
                                      </p:cBhvr>
                                    </p:animEffect>
                                    <p:set>
                                      <p:cBhvr>
                                        <p:cTn id="39" dur="1" fill="hold">
                                          <p:stCondLst>
                                            <p:cond delay="499"/>
                                          </p:stCondLst>
                                        </p:cTn>
                                        <p:tgtEl>
                                          <p:spTgt spid="20"/>
                                        </p:tgtEl>
                                        <p:attrNameLst>
                                          <p:attrName>style.visibility</p:attrName>
                                        </p:attrNameLst>
                                      </p:cBhvr>
                                      <p:to>
                                        <p:strVal val="hidden"/>
                                      </p:to>
                                    </p:set>
                                  </p:childTnLst>
                                </p:cTn>
                              </p:par>
                              <p:par>
                                <p:cTn id="40" presetID="10" presetClass="entr" presetSubtype="0" fill="hold" grpId="0" nodeType="with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fade">
                                      <p:cBhvr>
                                        <p:cTn id="42" dur="500"/>
                                        <p:tgtEl>
                                          <p:spTgt spid="40"/>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fade">
                                      <p:cBhvr>
                                        <p:cTn id="45" dur="500"/>
                                        <p:tgtEl>
                                          <p:spTgt spid="37"/>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xit" presetSubtype="0" fill="hold" grpId="0" nodeType="clickEffect">
                                  <p:stCondLst>
                                    <p:cond delay="0"/>
                                  </p:stCondLst>
                                  <p:childTnLst>
                                    <p:animEffect transition="out" filter="fade">
                                      <p:cBhvr>
                                        <p:cTn id="49" dur="500"/>
                                        <p:tgtEl>
                                          <p:spTgt spid="26"/>
                                        </p:tgtEl>
                                      </p:cBhvr>
                                    </p:animEffect>
                                    <p:set>
                                      <p:cBhvr>
                                        <p:cTn id="50" dur="1" fill="hold">
                                          <p:stCondLst>
                                            <p:cond delay="499"/>
                                          </p:stCondLst>
                                        </p:cTn>
                                        <p:tgtEl>
                                          <p:spTgt spid="26"/>
                                        </p:tgtEl>
                                        <p:attrNameLst>
                                          <p:attrName>style.visibility</p:attrName>
                                        </p:attrNameLst>
                                      </p:cBhvr>
                                      <p:to>
                                        <p:strVal val="hidden"/>
                                      </p:to>
                                    </p:set>
                                  </p:childTnLst>
                                </p:cTn>
                              </p:par>
                              <p:par>
                                <p:cTn id="51" presetID="10" presetClass="entr" presetSubtype="0" fill="hold" grpId="0" nodeType="with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fade">
                                      <p:cBhvr>
                                        <p:cTn id="53" dur="500"/>
                                        <p:tgtEl>
                                          <p:spTgt spid="4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fade">
                                      <p:cBhvr>
                                        <p:cTn id="56" dur="500"/>
                                        <p:tgtEl>
                                          <p:spTgt spid="5"/>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fade">
                                      <p:cBhvr>
                                        <p:cTn id="61" dur="500"/>
                                        <p:tgtEl>
                                          <p:spTgt spid="36"/>
                                        </p:tgtEl>
                                      </p:cBhvr>
                                    </p:animEffect>
                                  </p:childTnLst>
                                </p:cTn>
                              </p:par>
                              <p:par>
                                <p:cTn id="62" presetID="10" presetClass="entr" presetSubtype="0" fill="hold" nodeType="withEffect">
                                  <p:stCondLst>
                                    <p:cond delay="0"/>
                                  </p:stCondLst>
                                  <p:childTnLst>
                                    <p:set>
                                      <p:cBhvr>
                                        <p:cTn id="63" dur="1" fill="hold">
                                          <p:stCondLst>
                                            <p:cond delay="0"/>
                                          </p:stCondLst>
                                        </p:cTn>
                                        <p:tgtEl>
                                          <p:spTgt spid="39"/>
                                        </p:tgtEl>
                                        <p:attrNameLst>
                                          <p:attrName>style.visibility</p:attrName>
                                        </p:attrNameLst>
                                      </p:cBhvr>
                                      <p:to>
                                        <p:strVal val="visible"/>
                                      </p:to>
                                    </p:set>
                                    <p:animEffect transition="in" filter="fade">
                                      <p:cBhvr>
                                        <p:cTn id="64"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37" grpId="0"/>
      <p:bldP spid="15" grpId="0"/>
      <p:bldGraphic spid="12" grpId="0">
        <p:bldAsOne/>
      </p:bldGraphic>
      <p:bldGraphic spid="13" grpId="0">
        <p:bldAsOne/>
      </p:bldGraphic>
      <p:bldP spid="20" grpId="0" animBg="1"/>
      <p:bldP spid="27" grpId="0"/>
      <p:bldP spid="4" grpId="0"/>
      <p:bldP spid="29" grpId="0"/>
      <p:bldP spid="38" grpId="0"/>
      <p:bldP spid="5" grpId="0" animBg="1"/>
      <p:bldP spid="2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65944" y="1007188"/>
            <a:ext cx="3489292" cy="4932278"/>
          </a:xfrm>
          <a:prstGeom prst="rect">
            <a:avLst/>
          </a:prstGeom>
        </p:spPr>
      </p:pic>
      <p:sp>
        <p:nvSpPr>
          <p:cNvPr id="4" name="Rectangle 3"/>
          <p:cNvSpPr/>
          <p:nvPr/>
        </p:nvSpPr>
        <p:spPr>
          <a:xfrm>
            <a:off x="3124445" y="1027922"/>
            <a:ext cx="3935421" cy="4926600"/>
          </a:xfrm>
          <a:prstGeom prst="rect">
            <a:avLst/>
          </a:prstGeom>
          <a:solidFill>
            <a:srgbClr val="FFFFFF">
              <a:alpha val="5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 name="Picture 19"/>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1672" b="98328" l="8462" r="92308"/>
                    </a14:imgEffect>
                  </a14:imgLayer>
                </a14:imgProps>
              </a:ext>
              <a:ext uri="{28A0092B-C50C-407E-A947-70E740481C1C}">
                <a14:useLocalDpi xmlns:a14="http://schemas.microsoft.com/office/drawing/2010/main" val="0"/>
              </a:ext>
            </a:extLst>
          </a:blip>
          <a:srcRect r="12360"/>
          <a:stretch/>
        </p:blipFill>
        <p:spPr>
          <a:xfrm flipH="1">
            <a:off x="5615278" y="3183703"/>
            <a:ext cx="945626" cy="1241317"/>
          </a:xfrm>
          <a:prstGeom prst="rect">
            <a:avLst/>
          </a:prstGeom>
        </p:spPr>
      </p:pic>
      <p:sp>
        <p:nvSpPr>
          <p:cNvPr id="2" name="Title 1"/>
          <p:cNvSpPr>
            <a:spLocks noGrp="1"/>
          </p:cNvSpPr>
          <p:nvPr>
            <p:ph type="title"/>
          </p:nvPr>
        </p:nvSpPr>
        <p:spPr>
          <a:xfrm>
            <a:off x="1403648" y="9501"/>
            <a:ext cx="5400600" cy="1021638"/>
          </a:xfrm>
        </p:spPr>
        <p:txBody>
          <a:bodyPr/>
          <a:lstStyle/>
          <a:p>
            <a:r>
              <a:rPr lang="en-GB" dirty="0"/>
              <a:t>Tourism &amp; Hospitality</a:t>
            </a:r>
            <a:br>
              <a:rPr lang="en-GB" dirty="0"/>
            </a:br>
            <a:r>
              <a:rPr lang="en-GB" sz="1800" dirty="0"/>
              <a:t>800,000 Saudis: Strategic Capabilities?</a:t>
            </a:r>
            <a:br>
              <a:rPr lang="en-GB" sz="2400" dirty="0"/>
            </a:br>
            <a:endParaRPr lang="en-GB" sz="2400" dirty="0"/>
          </a:p>
        </p:txBody>
      </p:sp>
      <p:sp>
        <p:nvSpPr>
          <p:cNvPr id="8" name="TextBox 7"/>
          <p:cNvSpPr txBox="1"/>
          <p:nvPr/>
        </p:nvSpPr>
        <p:spPr>
          <a:xfrm>
            <a:off x="3426344" y="4183098"/>
            <a:ext cx="586251" cy="307777"/>
          </a:xfrm>
          <a:prstGeom prst="rect">
            <a:avLst/>
          </a:prstGeom>
          <a:noFill/>
        </p:spPr>
        <p:txBody>
          <a:bodyPr wrap="none" rtlCol="0">
            <a:spAutoFit/>
          </a:bodyPr>
          <a:lstStyle/>
          <a:p>
            <a:r>
              <a:rPr lang="en-GB" sz="1400" dirty="0"/>
              <a:t>Chefs</a:t>
            </a:r>
          </a:p>
        </p:txBody>
      </p:sp>
      <p:sp>
        <p:nvSpPr>
          <p:cNvPr id="9" name="TextBox 8"/>
          <p:cNvSpPr txBox="1"/>
          <p:nvPr/>
        </p:nvSpPr>
        <p:spPr>
          <a:xfrm>
            <a:off x="6511233" y="3806634"/>
            <a:ext cx="737812" cy="523220"/>
          </a:xfrm>
          <a:prstGeom prst="rect">
            <a:avLst/>
          </a:prstGeom>
          <a:noFill/>
        </p:spPr>
        <p:txBody>
          <a:bodyPr wrap="square" rtlCol="0">
            <a:spAutoFit/>
          </a:bodyPr>
          <a:lstStyle/>
          <a:p>
            <a:r>
              <a:rPr lang="en-GB" sz="1400" dirty="0"/>
              <a:t>Tour guides</a:t>
            </a:r>
          </a:p>
        </p:txBody>
      </p:sp>
      <p:sp>
        <p:nvSpPr>
          <p:cNvPr id="15" name="TextBox 14"/>
          <p:cNvSpPr txBox="1"/>
          <p:nvPr/>
        </p:nvSpPr>
        <p:spPr>
          <a:xfrm>
            <a:off x="3900084" y="5870358"/>
            <a:ext cx="1269229" cy="307777"/>
          </a:xfrm>
          <a:prstGeom prst="rect">
            <a:avLst/>
          </a:prstGeom>
          <a:noFill/>
        </p:spPr>
        <p:txBody>
          <a:bodyPr wrap="square" rtlCol="0">
            <a:spAutoFit/>
          </a:bodyPr>
          <a:lstStyle/>
          <a:p>
            <a:pPr algn="ctr"/>
            <a:r>
              <a:rPr lang="en-GB" sz="1400" dirty="0"/>
              <a:t>Leadership</a:t>
            </a:r>
          </a:p>
        </p:txBody>
      </p:sp>
      <p:sp>
        <p:nvSpPr>
          <p:cNvPr id="16" name="TextBox 15"/>
          <p:cNvSpPr txBox="1"/>
          <p:nvPr/>
        </p:nvSpPr>
        <p:spPr>
          <a:xfrm>
            <a:off x="2299199" y="5782885"/>
            <a:ext cx="1358212" cy="523220"/>
          </a:xfrm>
          <a:prstGeom prst="rect">
            <a:avLst/>
          </a:prstGeom>
          <a:noFill/>
        </p:spPr>
        <p:txBody>
          <a:bodyPr wrap="square" rtlCol="0">
            <a:spAutoFit/>
          </a:bodyPr>
          <a:lstStyle/>
          <a:p>
            <a:pPr algn="ctr"/>
            <a:r>
              <a:rPr lang="en-GB" sz="1400" dirty="0"/>
              <a:t>Human Resources</a:t>
            </a:r>
          </a:p>
        </p:txBody>
      </p:sp>
      <p:pic>
        <p:nvPicPr>
          <p:cNvPr id="18" name="Picture 17"/>
          <p:cNvPicPr>
            <a:picLocks noChangeAspect="1"/>
          </p:cNvPicPr>
          <p:nvPr/>
        </p:nvPicPr>
        <p:blipFill>
          <a:blip r:embed="rId5" cstate="print">
            <a:extLst>
              <a:ext uri="{BEBA8EAE-BF5A-486C-A8C5-ECC9F3942E4B}">
                <a14:imgProps xmlns:a14="http://schemas.microsoft.com/office/drawing/2010/main">
                  <a14:imgLayer r:embed="rId6">
                    <a14:imgEffect>
                      <a14:backgroundRemoval t="0" b="100000" l="0" r="95475"/>
                    </a14:imgEffect>
                  </a14:imgLayer>
                </a14:imgProps>
              </a:ext>
              <a:ext uri="{28A0092B-C50C-407E-A947-70E740481C1C}">
                <a14:useLocalDpi xmlns:a14="http://schemas.microsoft.com/office/drawing/2010/main" val="0"/>
              </a:ext>
            </a:extLst>
          </a:blip>
          <a:stretch>
            <a:fillRect/>
          </a:stretch>
        </p:blipFill>
        <p:spPr>
          <a:xfrm>
            <a:off x="3353504" y="3388931"/>
            <a:ext cx="916673" cy="830860"/>
          </a:xfrm>
          <a:prstGeom prst="rect">
            <a:avLst/>
          </a:prstGeom>
        </p:spPr>
      </p:pic>
      <p:sp>
        <p:nvSpPr>
          <p:cNvPr id="21" name="TextBox 20"/>
          <p:cNvSpPr txBox="1"/>
          <p:nvPr/>
        </p:nvSpPr>
        <p:spPr>
          <a:xfrm>
            <a:off x="5654660" y="5939466"/>
            <a:ext cx="483649" cy="307777"/>
          </a:xfrm>
          <a:prstGeom prst="rect">
            <a:avLst/>
          </a:prstGeom>
          <a:noFill/>
        </p:spPr>
        <p:txBody>
          <a:bodyPr wrap="square" rtlCol="0">
            <a:spAutoFit/>
          </a:bodyPr>
          <a:lstStyle/>
          <a:p>
            <a:pPr algn="ctr"/>
            <a:r>
              <a:rPr lang="en-GB" sz="1400" dirty="0"/>
              <a:t>IT</a:t>
            </a:r>
          </a:p>
        </p:txBody>
      </p:sp>
      <p:pic>
        <p:nvPicPr>
          <p:cNvPr id="22" name="Picture 21"/>
          <p:cNvPicPr>
            <a:picLocks noChangeAspect="1"/>
          </p:cNvPicPr>
          <p:nvPr/>
        </p:nvPicPr>
        <p:blipFill>
          <a:blip r:embed="rId7">
            <a:extLst>
              <a:ext uri="{BEBA8EAE-BF5A-486C-A8C5-ECC9F3942E4B}">
                <a14:imgProps xmlns:a14="http://schemas.microsoft.com/office/drawing/2010/main">
                  <a14:imgLayer r:embed="rId8">
                    <a14:imgEffect>
                      <a14:backgroundRemoval t="0" b="98000" l="10000" r="90000"/>
                    </a14:imgEffect>
                  </a14:imgLayer>
                </a14:imgProps>
              </a:ext>
              <a:ext uri="{28A0092B-C50C-407E-A947-70E740481C1C}">
                <a14:useLocalDpi xmlns:a14="http://schemas.microsoft.com/office/drawing/2010/main" val="0"/>
              </a:ext>
            </a:extLst>
          </a:blip>
          <a:stretch>
            <a:fillRect/>
          </a:stretch>
        </p:blipFill>
        <p:spPr>
          <a:xfrm>
            <a:off x="4564509" y="3340690"/>
            <a:ext cx="900088" cy="900088"/>
          </a:xfrm>
          <a:prstGeom prst="rect">
            <a:avLst/>
          </a:prstGeom>
        </p:spPr>
      </p:pic>
      <p:sp>
        <p:nvSpPr>
          <p:cNvPr id="23" name="TextBox 22"/>
          <p:cNvSpPr txBox="1"/>
          <p:nvPr/>
        </p:nvSpPr>
        <p:spPr>
          <a:xfrm>
            <a:off x="4428410" y="4246012"/>
            <a:ext cx="1346779" cy="307777"/>
          </a:xfrm>
          <a:prstGeom prst="rect">
            <a:avLst/>
          </a:prstGeom>
          <a:noFill/>
        </p:spPr>
        <p:txBody>
          <a:bodyPr wrap="none" rtlCol="0">
            <a:spAutoFit/>
          </a:bodyPr>
          <a:lstStyle/>
          <a:p>
            <a:r>
              <a:rPr lang="en-GB" sz="1400" dirty="0"/>
              <a:t>Hotel Managers</a:t>
            </a:r>
          </a:p>
        </p:txBody>
      </p:sp>
      <p:grpSp>
        <p:nvGrpSpPr>
          <p:cNvPr id="39" name="Group 38"/>
          <p:cNvGrpSpPr/>
          <p:nvPr/>
        </p:nvGrpSpPr>
        <p:grpSpPr>
          <a:xfrm>
            <a:off x="6098584" y="1123200"/>
            <a:ext cx="2028644" cy="1653736"/>
            <a:chOff x="339583" y="4701038"/>
            <a:chExt cx="2028644" cy="1653736"/>
          </a:xfrm>
        </p:grpSpPr>
        <p:sp>
          <p:nvSpPr>
            <p:cNvPr id="10" name="TextBox 9"/>
            <p:cNvSpPr txBox="1"/>
            <p:nvPr/>
          </p:nvSpPr>
          <p:spPr>
            <a:xfrm>
              <a:off x="339583" y="5831554"/>
              <a:ext cx="2028644" cy="523220"/>
            </a:xfrm>
            <a:prstGeom prst="rect">
              <a:avLst/>
            </a:prstGeom>
            <a:noFill/>
          </p:spPr>
          <p:txBody>
            <a:bodyPr wrap="square" rtlCol="0">
              <a:spAutoFit/>
            </a:bodyPr>
            <a:lstStyle/>
            <a:p>
              <a:pPr algn="ctr"/>
              <a:r>
                <a:rPr lang="en-GB" sz="1400" dirty="0"/>
                <a:t>Saudis renowned as friendly and hospitable</a:t>
              </a:r>
            </a:p>
          </p:txBody>
        </p:sp>
        <p:grpSp>
          <p:nvGrpSpPr>
            <p:cNvPr id="26" name="Group 25"/>
            <p:cNvGrpSpPr/>
            <p:nvPr/>
          </p:nvGrpSpPr>
          <p:grpSpPr>
            <a:xfrm>
              <a:off x="696598" y="4701038"/>
              <a:ext cx="1236308" cy="1245079"/>
              <a:chOff x="2382320" y="1584228"/>
              <a:chExt cx="1755281" cy="1765265"/>
            </a:xfrm>
          </p:grpSpPr>
          <p:pic>
            <p:nvPicPr>
              <p:cNvPr id="24" name="Picture 23"/>
              <p:cNvPicPr>
                <a:picLocks noChangeAspect="1"/>
              </p:cNvPicPr>
              <p:nvPr/>
            </p:nvPicPr>
            <p:blipFill>
              <a:blip r:embed="rId9" cstate="print">
                <a:extLst>
                  <a:ext uri="{BEBA8EAE-BF5A-486C-A8C5-ECC9F3942E4B}">
                    <a14:imgProps xmlns:a14="http://schemas.microsoft.com/office/drawing/2010/main">
                      <a14:imgLayer r:embed="rId10">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382320" y="1584228"/>
                <a:ext cx="1724440" cy="1765176"/>
              </a:xfrm>
              <a:prstGeom prst="rect">
                <a:avLst/>
              </a:prstGeom>
            </p:spPr>
          </p:pic>
          <p:sp>
            <p:nvSpPr>
              <p:cNvPr id="25" name="TextBox 24"/>
              <p:cNvSpPr txBox="1"/>
              <p:nvPr/>
            </p:nvSpPr>
            <p:spPr>
              <a:xfrm>
                <a:off x="2437911" y="2607675"/>
                <a:ext cx="1699690" cy="741818"/>
              </a:xfrm>
              <a:prstGeom prst="rect">
                <a:avLst/>
              </a:prstGeom>
              <a:noFill/>
            </p:spPr>
            <p:txBody>
              <a:bodyPr wrap="square" rtlCol="0">
                <a:spAutoFit/>
              </a:bodyPr>
              <a:lstStyle/>
              <a:p>
                <a:pPr algn="ctr"/>
                <a:r>
                  <a:rPr lang="en-GB" sz="1400" b="1" dirty="0">
                    <a:solidFill>
                      <a:schemeClr val="accent2">
                        <a:lumMod val="75000"/>
                      </a:schemeClr>
                    </a:solidFill>
                  </a:rPr>
                  <a:t>Welcome to Saudi Arabia!</a:t>
                </a:r>
              </a:p>
            </p:txBody>
          </p:sp>
        </p:grpSp>
      </p:grpSp>
      <p:pic>
        <p:nvPicPr>
          <p:cNvPr id="27" name="Picture 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627222" y="948302"/>
            <a:ext cx="1264710" cy="641561"/>
          </a:xfrm>
          <a:prstGeom prst="rect">
            <a:avLst/>
          </a:prstGeom>
        </p:spPr>
      </p:pic>
      <p:pic>
        <p:nvPicPr>
          <p:cNvPr id="28" name="Picture 27"/>
          <p:cNvPicPr>
            <a:picLocks noChangeAspect="1"/>
          </p:cNvPicPr>
          <p:nvPr/>
        </p:nvPicPr>
        <p:blipFill rotWithShape="1">
          <a:blip r:embed="rId12">
            <a:extLst>
              <a:ext uri="{28A0092B-C50C-407E-A947-70E740481C1C}">
                <a14:useLocalDpi xmlns:a14="http://schemas.microsoft.com/office/drawing/2010/main" val="0"/>
              </a:ext>
            </a:extLst>
          </a:blip>
          <a:srcRect l="23664" t="14088" r="33534" b="39234"/>
          <a:stretch/>
        </p:blipFill>
        <p:spPr>
          <a:xfrm>
            <a:off x="5451638" y="1029536"/>
            <a:ext cx="893218" cy="604899"/>
          </a:xfrm>
          <a:prstGeom prst="rect">
            <a:avLst/>
          </a:prstGeom>
        </p:spPr>
      </p:pic>
      <p:grpSp>
        <p:nvGrpSpPr>
          <p:cNvPr id="36" name="Group 35"/>
          <p:cNvGrpSpPr/>
          <p:nvPr/>
        </p:nvGrpSpPr>
        <p:grpSpPr>
          <a:xfrm>
            <a:off x="2072513" y="1248590"/>
            <a:ext cx="2197767" cy="1552957"/>
            <a:chOff x="4135039" y="1906302"/>
            <a:chExt cx="2197767" cy="1552957"/>
          </a:xfrm>
        </p:grpSpPr>
        <p:sp>
          <p:nvSpPr>
            <p:cNvPr id="13" name="TextBox 12"/>
            <p:cNvSpPr txBox="1"/>
            <p:nvPr/>
          </p:nvSpPr>
          <p:spPr>
            <a:xfrm>
              <a:off x="4135039" y="2936039"/>
              <a:ext cx="2197767" cy="523220"/>
            </a:xfrm>
            <a:prstGeom prst="rect">
              <a:avLst/>
            </a:prstGeom>
            <a:noFill/>
          </p:spPr>
          <p:txBody>
            <a:bodyPr wrap="square" rtlCol="0">
              <a:spAutoFit/>
            </a:bodyPr>
            <a:lstStyle/>
            <a:p>
              <a:pPr algn="ctr"/>
              <a:r>
                <a:rPr lang="en-GB" sz="1400" dirty="0"/>
                <a:t>Every Saudi takes pride in showing off their country</a:t>
              </a:r>
            </a:p>
          </p:txBody>
        </p:sp>
        <p:grpSp>
          <p:nvGrpSpPr>
            <p:cNvPr id="31" name="Group 30"/>
            <p:cNvGrpSpPr/>
            <p:nvPr/>
          </p:nvGrpSpPr>
          <p:grpSpPr>
            <a:xfrm>
              <a:off x="4371981" y="1906302"/>
              <a:ext cx="1283423" cy="1136990"/>
              <a:chOff x="5287170" y="3876977"/>
              <a:chExt cx="1283423" cy="1136990"/>
            </a:xfrm>
          </p:grpSpPr>
          <p:pic>
            <p:nvPicPr>
              <p:cNvPr id="29" name="Picture 28"/>
              <p:cNvPicPr>
                <a:picLocks noChangeAspect="1"/>
              </p:cNvPicPr>
              <p:nvPr/>
            </p:nvPicPr>
            <p:blipFill>
              <a:blip r:embed="rId13" cstate="print">
                <a:extLst>
                  <a:ext uri="{BEBA8EAE-BF5A-486C-A8C5-ECC9F3942E4B}">
                    <a14:imgProps xmlns:a14="http://schemas.microsoft.com/office/drawing/2010/main">
                      <a14:imgLayer r:embed="rId14">
                        <a14:imgEffect>
                          <a14:backgroundRemoval t="4462" b="96154" l="615" r="97077"/>
                        </a14:imgEffect>
                      </a14:imgLayer>
                    </a14:imgProps>
                  </a:ext>
                  <a:ext uri="{28A0092B-C50C-407E-A947-70E740481C1C}">
                    <a14:useLocalDpi xmlns:a14="http://schemas.microsoft.com/office/drawing/2010/main" val="0"/>
                  </a:ext>
                </a:extLst>
              </a:blip>
              <a:stretch>
                <a:fillRect/>
              </a:stretch>
            </p:blipFill>
            <p:spPr>
              <a:xfrm>
                <a:off x="5287170" y="3876977"/>
                <a:ext cx="1080000" cy="1080000"/>
              </a:xfrm>
              <a:prstGeom prst="rect">
                <a:avLst/>
              </a:prstGeom>
            </p:spPr>
          </p:pic>
          <p:pic>
            <p:nvPicPr>
              <p:cNvPr id="30" name="Picture 29"/>
              <p:cNvPicPr>
                <a:picLocks noChangeAspect="1"/>
              </p:cNvPicPr>
              <p:nvPr/>
            </p:nvPicPr>
            <p:blipFill>
              <a:blip r:embed="rId15" cstate="print">
                <a:extLst>
                  <a:ext uri="{BEBA8EAE-BF5A-486C-A8C5-ECC9F3942E4B}">
                    <a14:imgProps xmlns:a14="http://schemas.microsoft.com/office/drawing/2010/main">
                      <a14:imgLayer r:embed="rId16">
                        <a14:imgEffect>
                          <a14:backgroundRemoval t="1538" b="97077" l="1467" r="95234">
                            <a14:foregroundMark x1="61045" y1="73692" x2="61045" y2="73692"/>
                            <a14:foregroundMark x1="60495" y1="46462" x2="51054" y2="92077"/>
                            <a14:foregroundMark x1="7516" y1="41154" x2="29239" y2="45231"/>
                            <a14:foregroundMark x1="32356" y1="56077" x2="51604" y2="56462"/>
                            <a14:foregroundMark x1="72777" y1="58692" x2="73144" y2="67615"/>
                            <a14:foregroundMark x1="75619" y1="93000" x2="66453" y2="85077"/>
                          </a14:backgroundRemoval>
                        </a14:imgEffect>
                      </a14:imgLayer>
                    </a14:imgProps>
                  </a:ext>
                  <a:ext uri="{28A0092B-C50C-407E-A947-70E740481C1C}">
                    <a14:useLocalDpi xmlns:a14="http://schemas.microsoft.com/office/drawing/2010/main" val="0"/>
                  </a:ext>
                </a:extLst>
              </a:blip>
              <a:stretch>
                <a:fillRect/>
              </a:stretch>
            </p:blipFill>
            <p:spPr>
              <a:xfrm>
                <a:off x="5636349" y="3900753"/>
                <a:ext cx="934244" cy="1113214"/>
              </a:xfrm>
              <a:prstGeom prst="rect">
                <a:avLst/>
              </a:prstGeom>
            </p:spPr>
          </p:pic>
        </p:grpSp>
      </p:grpSp>
      <p:grpSp>
        <p:nvGrpSpPr>
          <p:cNvPr id="38" name="Group 37"/>
          <p:cNvGrpSpPr/>
          <p:nvPr/>
        </p:nvGrpSpPr>
        <p:grpSpPr>
          <a:xfrm>
            <a:off x="4139404" y="1257453"/>
            <a:ext cx="2110069" cy="1524513"/>
            <a:chOff x="6811883" y="2553826"/>
            <a:chExt cx="2110069" cy="1524513"/>
          </a:xfrm>
        </p:grpSpPr>
        <p:grpSp>
          <p:nvGrpSpPr>
            <p:cNvPr id="34" name="Group 33"/>
            <p:cNvGrpSpPr/>
            <p:nvPr/>
          </p:nvGrpSpPr>
          <p:grpSpPr>
            <a:xfrm>
              <a:off x="7498856" y="2553826"/>
              <a:ext cx="804394" cy="1065131"/>
              <a:chOff x="4110215" y="4248933"/>
              <a:chExt cx="804394" cy="1065131"/>
            </a:xfrm>
          </p:grpSpPr>
          <p:pic>
            <p:nvPicPr>
              <p:cNvPr id="32" name="Picture 31"/>
              <p:cNvPicPr>
                <a:picLocks noChangeAspect="1"/>
              </p:cNvPicPr>
              <p:nvPr/>
            </p:nvPicPr>
            <p:blipFill rotWithShape="1">
              <a:blip r:embed="rId17" cstate="print">
                <a:extLst>
                  <a:ext uri="{BEBA8EAE-BF5A-486C-A8C5-ECC9F3942E4B}">
                    <a14:imgProps xmlns:a14="http://schemas.microsoft.com/office/drawing/2010/main">
                      <a14:imgLayer r:embed="rId18">
                        <a14:imgEffect>
                          <a14:backgroundRemoval t="0" b="100000" l="0" r="100000">
                            <a14:foregroundMark x1="17098" y1="58286" x2="17098" y2="58286"/>
                            <a14:foregroundMark x1="40986" y1="57033" x2="40986" y2="57033"/>
                            <a14:foregroundMark x1="27688" y1="10267" x2="27688" y2="10267"/>
                            <a14:foregroundMark x1="57195" y1="25020" x2="57195" y2="25020"/>
                            <a14:foregroundMark x1="77162" y1="50162" x2="77162" y2="50162"/>
                            <a14:foregroundMark x1="77162" y1="44988" x2="77162" y2="44988"/>
                            <a14:foregroundMark x1="82579" y1="63905" x2="82579" y2="63905"/>
                            <a14:foregroundMark x1="60307" y1="53072" x2="60307" y2="53072"/>
                            <a14:foregroundMark x1="31245" y1="88399" x2="32053" y2="88399"/>
                            <a14:foregroundMark x1="26233" y1="90299" x2="26233" y2="90299"/>
                            <a14:foregroundMark x1="79871" y1="90299" x2="79871" y2="90299"/>
                            <a14:foregroundMark x1="76112" y1="90905" x2="76112" y2="90905"/>
                            <a14:foregroundMark x1="32417" y1="86944" x2="32417" y2="86944"/>
                            <a14:foregroundMark x1="83347" y1="71221" x2="83347" y2="71221"/>
                            <a14:foregroundMark x1="67542" y1="60428" x2="67542" y2="60428"/>
                            <a14:foregroundMark x1="77284" y1="62126" x2="77284" y2="62126"/>
                            <a14:backgroundMark x1="37227" y1="51859" x2="37227" y2="51859"/>
                            <a14:backgroundMark x1="37227" y1="50040" x2="37227" y2="50040"/>
                            <a14:backgroundMark x1="20412" y1="47251" x2="20412" y2="47251"/>
                            <a14:backgroundMark x1="37187" y1="48262" x2="37187" y2="48262"/>
                            <a14:backgroundMark x1="71908" y1="70776" x2="71908" y2="70776"/>
                            <a14:backgroundMark x1="37025" y1="46847" x2="37025" y2="46847"/>
                            <a14:backgroundMark x1="37106" y1="47615" x2="37106" y2="47615"/>
                            <a14:backgroundMark x1="20331" y1="46322" x2="20331" y2="46322"/>
                          </a14:backgroundRemoval>
                        </a14:imgEffect>
                      </a14:imgLayer>
                    </a14:imgProps>
                  </a:ext>
                  <a:ext uri="{28A0092B-C50C-407E-A947-70E740481C1C}">
                    <a14:useLocalDpi xmlns:a14="http://schemas.microsoft.com/office/drawing/2010/main" val="0"/>
                  </a:ext>
                </a:extLst>
              </a:blip>
              <a:srcRect l="43058" t="16334" r="30027" b="35538"/>
              <a:stretch/>
            </p:blipFill>
            <p:spPr>
              <a:xfrm>
                <a:off x="4110215" y="4248933"/>
                <a:ext cx="595649" cy="1065131"/>
              </a:xfrm>
              <a:prstGeom prst="rect">
                <a:avLst/>
              </a:prstGeom>
            </p:spPr>
          </p:pic>
          <p:pic>
            <p:nvPicPr>
              <p:cNvPr id="33" name="Picture 32"/>
              <p:cNvPicPr>
                <a:picLocks noChangeAspect="1"/>
              </p:cNvPicPr>
              <p:nvPr/>
            </p:nvPicPr>
            <p:blipFill>
              <a:blip r:embed="rId19" cstate="print">
                <a:extLst>
                  <a:ext uri="{BEBA8EAE-BF5A-486C-A8C5-ECC9F3942E4B}">
                    <a14:imgProps xmlns:a14="http://schemas.microsoft.com/office/drawing/2010/main">
                      <a14:imgLayer r:embed="rId20">
                        <a14:imgEffect>
                          <a14:backgroundRemoval t="1875" b="98958" l="10000" r="90000"/>
                        </a14:imgEffect>
                      </a14:imgLayer>
                    </a14:imgProps>
                  </a:ext>
                  <a:ext uri="{28A0092B-C50C-407E-A947-70E740481C1C}">
                    <a14:useLocalDpi xmlns:a14="http://schemas.microsoft.com/office/drawing/2010/main" val="0"/>
                  </a:ext>
                </a:extLst>
              </a:blip>
              <a:stretch>
                <a:fillRect/>
              </a:stretch>
            </p:blipFill>
            <p:spPr>
              <a:xfrm>
                <a:off x="4160910" y="4588568"/>
                <a:ext cx="753699" cy="602959"/>
              </a:xfrm>
              <a:prstGeom prst="rect">
                <a:avLst/>
              </a:prstGeom>
            </p:spPr>
          </p:pic>
        </p:grpSp>
        <p:sp>
          <p:nvSpPr>
            <p:cNvPr id="14" name="TextBox 13"/>
            <p:cNvSpPr txBox="1"/>
            <p:nvPr/>
          </p:nvSpPr>
          <p:spPr>
            <a:xfrm>
              <a:off x="6811883" y="3555119"/>
              <a:ext cx="2110069" cy="523220"/>
            </a:xfrm>
            <a:prstGeom prst="rect">
              <a:avLst/>
            </a:prstGeom>
            <a:noFill/>
          </p:spPr>
          <p:txBody>
            <a:bodyPr wrap="square" rtlCol="0">
              <a:spAutoFit/>
            </a:bodyPr>
            <a:lstStyle/>
            <a:p>
              <a:pPr algn="ctr"/>
              <a:r>
                <a:rPr lang="en-GB" sz="1400" dirty="0"/>
                <a:t>Hospitality recognised as top prestige occupation</a:t>
              </a:r>
            </a:p>
          </p:txBody>
        </p:sp>
      </p:grpSp>
      <p:sp>
        <p:nvSpPr>
          <p:cNvPr id="41" name="TextBox 40"/>
          <p:cNvSpPr txBox="1"/>
          <p:nvPr/>
        </p:nvSpPr>
        <p:spPr>
          <a:xfrm>
            <a:off x="6520921" y="5794158"/>
            <a:ext cx="2030317" cy="523220"/>
          </a:xfrm>
          <a:prstGeom prst="rect">
            <a:avLst/>
          </a:prstGeom>
          <a:noFill/>
        </p:spPr>
        <p:txBody>
          <a:bodyPr wrap="square" rtlCol="0">
            <a:spAutoFit/>
          </a:bodyPr>
          <a:lstStyle/>
          <a:p>
            <a:pPr algn="ctr"/>
            <a:r>
              <a:rPr lang="en-GB" sz="1400" dirty="0"/>
              <a:t>Attracting, developing retaining national talent</a:t>
            </a:r>
          </a:p>
        </p:txBody>
      </p:sp>
      <p:sp>
        <p:nvSpPr>
          <p:cNvPr id="43" name="TextBox 42"/>
          <p:cNvSpPr txBox="1"/>
          <p:nvPr/>
        </p:nvSpPr>
        <p:spPr>
          <a:xfrm>
            <a:off x="30401" y="3421913"/>
            <a:ext cx="2010449" cy="646331"/>
          </a:xfrm>
          <a:prstGeom prst="rect">
            <a:avLst/>
          </a:prstGeom>
          <a:noFill/>
        </p:spPr>
        <p:txBody>
          <a:bodyPr wrap="square" rtlCol="0">
            <a:spAutoFit/>
          </a:bodyPr>
          <a:lstStyle/>
          <a:p>
            <a:r>
              <a:rPr lang="en-GB" b="1" dirty="0"/>
              <a:t>Fundamental Capabilities</a:t>
            </a:r>
          </a:p>
        </p:txBody>
      </p:sp>
      <p:sp>
        <p:nvSpPr>
          <p:cNvPr id="44" name="TextBox 43"/>
          <p:cNvSpPr txBox="1"/>
          <p:nvPr/>
        </p:nvSpPr>
        <p:spPr>
          <a:xfrm>
            <a:off x="51323" y="1716126"/>
            <a:ext cx="2501848" cy="646331"/>
          </a:xfrm>
          <a:prstGeom prst="rect">
            <a:avLst/>
          </a:prstGeom>
          <a:noFill/>
        </p:spPr>
        <p:txBody>
          <a:bodyPr wrap="square" rtlCol="0">
            <a:spAutoFit/>
          </a:bodyPr>
          <a:lstStyle/>
          <a:p>
            <a:r>
              <a:rPr lang="en-GB" b="1" dirty="0"/>
              <a:t>Differentiating Strategic Capabilities (DiSCs)</a:t>
            </a:r>
          </a:p>
        </p:txBody>
      </p:sp>
      <p:sp>
        <p:nvSpPr>
          <p:cNvPr id="45" name="TextBox 44"/>
          <p:cNvSpPr txBox="1"/>
          <p:nvPr/>
        </p:nvSpPr>
        <p:spPr>
          <a:xfrm>
            <a:off x="78587" y="5268613"/>
            <a:ext cx="2162772" cy="369332"/>
          </a:xfrm>
          <a:prstGeom prst="rect">
            <a:avLst/>
          </a:prstGeom>
          <a:noFill/>
        </p:spPr>
        <p:txBody>
          <a:bodyPr wrap="none" rtlCol="0">
            <a:spAutoFit/>
          </a:bodyPr>
          <a:lstStyle/>
          <a:p>
            <a:r>
              <a:rPr lang="en-GB" b="1" dirty="0"/>
              <a:t>Enabling Capabilities</a:t>
            </a:r>
          </a:p>
        </p:txBody>
      </p:sp>
      <p:pic>
        <p:nvPicPr>
          <p:cNvPr id="6" name="Picture 5"/>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2317820" y="5069737"/>
            <a:ext cx="1308137" cy="698092"/>
          </a:xfrm>
          <a:prstGeom prst="rect">
            <a:avLst/>
          </a:prstGeom>
        </p:spPr>
      </p:pic>
      <p:pic>
        <p:nvPicPr>
          <p:cNvPr id="7" name="Picture 6"/>
          <p:cNvPicPr>
            <a:picLocks noChangeAspect="1"/>
          </p:cNvPicPr>
          <p:nvPr/>
        </p:nvPicPr>
        <p:blipFill>
          <a:blip r:embed="rId22" cstate="print">
            <a:extLst>
              <a:ext uri="{BEBA8EAE-BF5A-486C-A8C5-ECC9F3942E4B}">
                <a14:imgProps xmlns:a14="http://schemas.microsoft.com/office/drawing/2010/main">
                  <a14:imgLayer r:embed="rId23">
                    <a14:imgEffect>
                      <a14:backgroundRemoval t="0" b="100000" l="0" r="96078"/>
                    </a14:imgEffect>
                  </a14:imgLayer>
                </a14:imgProps>
              </a:ext>
              <a:ext uri="{28A0092B-C50C-407E-A947-70E740481C1C}">
                <a14:useLocalDpi xmlns:a14="http://schemas.microsoft.com/office/drawing/2010/main" val="0"/>
              </a:ext>
            </a:extLst>
          </a:blip>
          <a:stretch>
            <a:fillRect/>
          </a:stretch>
        </p:blipFill>
        <p:spPr>
          <a:xfrm>
            <a:off x="4004599" y="5123498"/>
            <a:ext cx="1060201" cy="596790"/>
          </a:xfrm>
          <a:prstGeom prst="rect">
            <a:avLst/>
          </a:prstGeom>
        </p:spPr>
      </p:pic>
      <p:pic>
        <p:nvPicPr>
          <p:cNvPr id="46" name="Picture 45"/>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6952249" y="4792390"/>
            <a:ext cx="1098355" cy="1098355"/>
          </a:xfrm>
          <a:prstGeom prst="rect">
            <a:avLst/>
          </a:prstGeom>
        </p:spPr>
      </p:pic>
      <p:pic>
        <p:nvPicPr>
          <p:cNvPr id="47" name="Picture 46"/>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5335159" y="5099723"/>
            <a:ext cx="1060980" cy="845085"/>
          </a:xfrm>
          <a:prstGeom prst="rect">
            <a:avLst/>
          </a:prstGeom>
        </p:spPr>
      </p:pic>
    </p:spTree>
    <p:extLst>
      <p:ext uri="{BB962C8B-B14F-4D97-AF65-F5344CB8AC3E}">
        <p14:creationId xmlns:p14="http://schemas.microsoft.com/office/powerpoint/2010/main" val="1395196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fade">
                                      <p:cBhvr>
                                        <p:cTn id="10" dur="500"/>
                                        <p:tgtEl>
                                          <p:spTgt spid="4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par>
                                <p:cTn id="19" presetID="10" presetClass="entr" presetSubtype="0" fill="hold" nodeType="with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fade">
                                      <p:cBhvr>
                                        <p:cTn id="21" dur="500"/>
                                        <p:tgtEl>
                                          <p:spTgt spid="46"/>
                                        </p:tgtEl>
                                      </p:cBhvr>
                                    </p:animEffect>
                                  </p:childTnLst>
                                </p:cTn>
                              </p:par>
                              <p:par>
                                <p:cTn id="22" presetID="10" presetClass="entr" presetSubtype="0" fill="hold" nodeType="with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fade">
                                      <p:cBhvr>
                                        <p:cTn id="24" dur="500"/>
                                        <p:tgtEl>
                                          <p:spTgt spid="47"/>
                                        </p:tgtEl>
                                      </p:cBhvr>
                                    </p:animEffect>
                                  </p:childTnLst>
                                </p:cTn>
                              </p:par>
                              <p:par>
                                <p:cTn id="25" presetID="10"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10" presetClass="entr" presetSubtype="0" fill="hold"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1"/>
                                        </p:tgtEl>
                                        <p:attrNameLst>
                                          <p:attrName>style.visibility</p:attrName>
                                        </p:attrNameLst>
                                      </p:cBhvr>
                                      <p:to>
                                        <p:strVal val="visible"/>
                                      </p:to>
                                    </p:set>
                                    <p:animEffect transition="in" filter="fade">
                                      <p:cBhvr>
                                        <p:cTn id="39" dur="500"/>
                                        <p:tgtEl>
                                          <p:spTgt spid="41"/>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500"/>
                                        <p:tgtEl>
                                          <p:spTgt spid="2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500"/>
                                        <p:tgtEl>
                                          <p:spTgt spid="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500"/>
                                        <p:tgtEl>
                                          <p:spTgt spid="9"/>
                                        </p:tgtEl>
                                      </p:cBhvr>
                                    </p:animEffect>
                                  </p:childTnLst>
                                </p:cTn>
                              </p:par>
                              <p:par>
                                <p:cTn id="51" presetID="10" presetClass="entr" presetSubtype="0" fill="hold"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500"/>
                                        <p:tgtEl>
                                          <p:spTgt spid="18"/>
                                        </p:tgtEl>
                                      </p:cBhvr>
                                    </p:animEffect>
                                  </p:childTnLst>
                                </p:cTn>
                              </p:par>
                              <p:par>
                                <p:cTn id="54" presetID="10" presetClass="entr" presetSubtype="0" fill="hold" nodeType="with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fade">
                                      <p:cBhvr>
                                        <p:cTn id="56" dur="500"/>
                                        <p:tgtEl>
                                          <p:spTgt spid="22"/>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500"/>
                                        <p:tgtEl>
                                          <p:spTgt spid="28"/>
                                        </p:tgtEl>
                                      </p:cBhvr>
                                    </p:animEffect>
                                  </p:childTnLst>
                                </p:cTn>
                              </p:par>
                              <p:par>
                                <p:cTn id="65" presetID="10" presetClass="entr" presetSubtype="0" fill="hold" nodeType="with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500"/>
                                        <p:tgtEl>
                                          <p:spTgt spid="27"/>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fade">
                                      <p:cBhvr>
                                        <p:cTn id="72" dur="500"/>
                                        <p:tgtEl>
                                          <p:spTgt spid="38"/>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39"/>
                                        </p:tgtEl>
                                        <p:attrNameLst>
                                          <p:attrName>style.visibility</p:attrName>
                                        </p:attrNameLst>
                                      </p:cBhvr>
                                      <p:to>
                                        <p:strVal val="visible"/>
                                      </p:to>
                                    </p:set>
                                    <p:animEffect transition="in" filter="fade">
                                      <p:cBhvr>
                                        <p:cTn id="77" dur="500"/>
                                        <p:tgtEl>
                                          <p:spTgt spid="39"/>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36"/>
                                        </p:tgtEl>
                                        <p:attrNameLst>
                                          <p:attrName>style.visibility</p:attrName>
                                        </p:attrNameLst>
                                      </p:cBhvr>
                                      <p:to>
                                        <p:strVal val="visible"/>
                                      </p:to>
                                    </p:set>
                                    <p:animEffect transition="in" filter="fade">
                                      <p:cBhvr>
                                        <p:cTn id="8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5" grpId="0"/>
      <p:bldP spid="16" grpId="0"/>
      <p:bldP spid="21" grpId="0"/>
      <p:bldP spid="23" grpId="0"/>
      <p:bldP spid="41" grpId="0"/>
      <p:bldP spid="43" grpId="0"/>
      <p:bldP spid="44" grpId="0"/>
      <p:bldP spid="4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a:bodyPr>
          <a:lstStyle/>
          <a:p>
            <a:pPr algn="l" eaLnBrk="1" hangingPunct="1"/>
            <a:r>
              <a:rPr lang="en-GB" altLang="en-US" sz="3600" b="1" dirty="0"/>
              <a:t>The DiSC process</a:t>
            </a:r>
            <a:endParaRPr lang="en-US" altLang="en-US" sz="3600" b="1" dirty="0"/>
          </a:p>
        </p:txBody>
      </p:sp>
      <p:sp>
        <p:nvSpPr>
          <p:cNvPr id="14" name="TextBox 13"/>
          <p:cNvSpPr txBox="1"/>
          <p:nvPr/>
        </p:nvSpPr>
        <p:spPr>
          <a:xfrm>
            <a:off x="213994" y="894776"/>
            <a:ext cx="8333312" cy="461665"/>
          </a:xfrm>
          <a:prstGeom prst="rect">
            <a:avLst/>
          </a:prstGeom>
          <a:noFill/>
        </p:spPr>
        <p:txBody>
          <a:bodyPr wrap="square">
            <a:spAutoFit/>
          </a:bodyPr>
          <a:lstStyle/>
          <a:p>
            <a:pPr>
              <a:defRPr/>
            </a:pPr>
            <a:r>
              <a:rPr lang="en-US" sz="2400" b="1" dirty="0">
                <a:latin typeface="+mn-lt"/>
                <a:cs typeface="Arial" charset="0"/>
              </a:rPr>
              <a:t>How to build Differentiating Strategic Capabilities in Tourism?</a:t>
            </a:r>
          </a:p>
        </p:txBody>
      </p:sp>
      <p:grpSp>
        <p:nvGrpSpPr>
          <p:cNvPr id="7" name="Group 6"/>
          <p:cNvGrpSpPr/>
          <p:nvPr/>
        </p:nvGrpSpPr>
        <p:grpSpPr>
          <a:xfrm>
            <a:off x="6993255" y="1477903"/>
            <a:ext cx="1418881" cy="1122366"/>
            <a:chOff x="5134100" y="1614136"/>
            <a:chExt cx="2470968" cy="1787834"/>
          </a:xfrm>
        </p:grpSpPr>
        <p:sp>
          <p:nvSpPr>
            <p:cNvPr id="17414" name="TextBox 15"/>
            <p:cNvSpPr txBox="1">
              <a:spLocks noChangeArrowheads="1"/>
            </p:cNvSpPr>
            <p:nvPr/>
          </p:nvSpPr>
          <p:spPr bwMode="auto">
            <a:xfrm>
              <a:off x="5134100" y="2878750"/>
              <a:ext cx="247096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400" dirty="0">
                  <a:latin typeface="+mj-lt"/>
                </a:rPr>
                <a:t>Set up world-class University of Tourism</a:t>
              </a: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b="10267"/>
            <a:stretch/>
          </p:blipFill>
          <p:spPr>
            <a:xfrm>
              <a:off x="5470686" y="1614136"/>
              <a:ext cx="1797797" cy="1187914"/>
            </a:xfrm>
            <a:prstGeom prst="rect">
              <a:avLst/>
            </a:prstGeom>
          </p:spPr>
        </p:pic>
      </p:grpSp>
      <p:grpSp>
        <p:nvGrpSpPr>
          <p:cNvPr id="10" name="Group 9"/>
          <p:cNvGrpSpPr/>
          <p:nvPr/>
        </p:nvGrpSpPr>
        <p:grpSpPr>
          <a:xfrm>
            <a:off x="671310" y="2110657"/>
            <a:ext cx="2318792" cy="1297901"/>
            <a:chOff x="691186" y="4387985"/>
            <a:chExt cx="2318792" cy="1297901"/>
          </a:xfrm>
        </p:grpSpPr>
        <p:sp>
          <p:nvSpPr>
            <p:cNvPr id="17417" name="TextBox 18"/>
            <p:cNvSpPr txBox="1">
              <a:spLocks noChangeArrowheads="1"/>
            </p:cNvSpPr>
            <p:nvPr/>
          </p:nvSpPr>
          <p:spPr bwMode="auto">
            <a:xfrm>
              <a:off x="691186" y="5162666"/>
              <a:ext cx="23187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400" dirty="0">
                  <a:latin typeface="+mj-lt"/>
                </a:rPr>
                <a:t>National award for exceptional Hospitality</a:t>
              </a: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22079" y="4387985"/>
              <a:ext cx="883679" cy="883679"/>
            </a:xfrm>
            <a:prstGeom prst="rect">
              <a:avLst/>
            </a:prstGeom>
          </p:spPr>
        </p:pic>
      </p:grpSp>
      <p:grpSp>
        <p:nvGrpSpPr>
          <p:cNvPr id="6" name="Group 5"/>
          <p:cNvGrpSpPr/>
          <p:nvPr/>
        </p:nvGrpSpPr>
        <p:grpSpPr>
          <a:xfrm>
            <a:off x="6959493" y="4176152"/>
            <a:ext cx="1766117" cy="1990889"/>
            <a:chOff x="7027406" y="4047258"/>
            <a:chExt cx="1766117" cy="1990889"/>
          </a:xfrm>
        </p:grpSpPr>
        <p:sp>
          <p:nvSpPr>
            <p:cNvPr id="17416" name="TextBox 17"/>
            <p:cNvSpPr txBox="1">
              <a:spLocks noChangeArrowheads="1"/>
            </p:cNvSpPr>
            <p:nvPr/>
          </p:nvSpPr>
          <p:spPr bwMode="auto">
            <a:xfrm>
              <a:off x="7027406" y="5299483"/>
              <a:ext cx="176611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400" dirty="0">
                  <a:latin typeface="+mn-lt"/>
                </a:rPr>
                <a:t>Tourism and hotel management taught in High School</a:t>
              </a:r>
            </a:p>
          </p:txBody>
        </p:sp>
        <p:pic>
          <p:nvPicPr>
            <p:cNvPr id="4" name="Picture 3"/>
            <p:cNvPicPr>
              <a:picLocks noChangeAspect="1"/>
            </p:cNvPicPr>
            <p:nvPr/>
          </p:nvPicPr>
          <p:blipFill rotWithShape="1">
            <a:blip r:embed="rId5" cstate="print">
              <a:extLst>
                <a:ext uri="{28A0092B-C50C-407E-A947-70E740481C1C}">
                  <a14:useLocalDpi xmlns:a14="http://schemas.microsoft.com/office/drawing/2010/main" val="0"/>
                </a:ext>
              </a:extLst>
            </a:blip>
            <a:srcRect r="42913"/>
            <a:stretch/>
          </p:blipFill>
          <p:spPr>
            <a:xfrm>
              <a:off x="7385315" y="4047258"/>
              <a:ext cx="1050300" cy="1225331"/>
            </a:xfrm>
            <a:prstGeom prst="rect">
              <a:avLst/>
            </a:prstGeom>
          </p:spPr>
        </p:pic>
      </p:grpSp>
      <p:grpSp>
        <p:nvGrpSpPr>
          <p:cNvPr id="8" name="Group 7"/>
          <p:cNvGrpSpPr/>
          <p:nvPr/>
        </p:nvGrpSpPr>
        <p:grpSpPr>
          <a:xfrm>
            <a:off x="5472530" y="2383593"/>
            <a:ext cx="1714926" cy="1075439"/>
            <a:chOff x="3073893" y="2527309"/>
            <a:chExt cx="2304256" cy="1333646"/>
          </a:xfrm>
        </p:grpSpPr>
        <p:sp>
          <p:nvSpPr>
            <p:cNvPr id="17415" name="TextBox 16"/>
            <p:cNvSpPr txBox="1">
              <a:spLocks noChangeArrowheads="1"/>
            </p:cNvSpPr>
            <p:nvPr/>
          </p:nvSpPr>
          <p:spPr bwMode="auto">
            <a:xfrm>
              <a:off x="3073893" y="3212113"/>
              <a:ext cx="2304256" cy="648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400" dirty="0">
                  <a:latin typeface="+mj-lt"/>
                </a:rPr>
                <a:t>Overseas postings to world-class hotels</a:t>
              </a:r>
            </a:p>
          </p:txBody>
        </p:sp>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08450" y="2527309"/>
              <a:ext cx="1267918" cy="684726"/>
            </a:xfrm>
            <a:prstGeom prst="rect">
              <a:avLst/>
            </a:prstGeom>
          </p:spPr>
        </p:pic>
      </p:grpSp>
      <p:grpSp>
        <p:nvGrpSpPr>
          <p:cNvPr id="9" name="Group 8"/>
          <p:cNvGrpSpPr/>
          <p:nvPr/>
        </p:nvGrpSpPr>
        <p:grpSpPr>
          <a:xfrm>
            <a:off x="1611138" y="4163396"/>
            <a:ext cx="2072710" cy="2024921"/>
            <a:chOff x="3871104" y="3881929"/>
            <a:chExt cx="2108209" cy="2024921"/>
          </a:xfrm>
        </p:grpSpPr>
        <p:sp>
          <p:nvSpPr>
            <p:cNvPr id="17418" name="TextBox 20"/>
            <p:cNvSpPr txBox="1">
              <a:spLocks noChangeArrowheads="1"/>
            </p:cNvSpPr>
            <p:nvPr/>
          </p:nvSpPr>
          <p:spPr bwMode="auto">
            <a:xfrm>
              <a:off x="3871104" y="5168186"/>
              <a:ext cx="210820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400" dirty="0">
                  <a:latin typeface="+mj-lt"/>
                </a:rPr>
                <a:t>Business incubator and funding for Tourism entrepreneurs</a:t>
              </a:r>
            </a:p>
          </p:txBody>
        </p:sp>
        <p:pic>
          <p:nvPicPr>
            <p:cNvPr id="17" name="Picture 16"/>
            <p:cNvPicPr>
              <a:picLocks noChangeAspect="1"/>
            </p:cNvPicPr>
            <p:nvPr/>
          </p:nvPicPr>
          <p:blipFill rotWithShape="1">
            <a:blip r:embed="rId7" cstate="screen">
              <a:extLst>
                <a:ext uri="{BEBA8EAE-BF5A-486C-A8C5-ECC9F3942E4B}">
                  <a14:imgProps xmlns:a14="http://schemas.microsoft.com/office/drawing/2010/main">
                    <a14:imgLayer r:embed="rId8">
                      <a14:imgEffect>
                        <a14:backgroundRemoval t="4762" b="98942" l="48276" r="100000">
                          <a14:foregroundMark x1="71429" y1="42328" x2="72414" y2="42328"/>
                          <a14:foregroundMark x1="76355" y1="36772" x2="76355" y2="36772"/>
                          <a14:foregroundMark x1="67734" y1="58466" x2="67734" y2="58466"/>
                          <a14:foregroundMark x1="62808" y1="74868" x2="62808" y2="74868"/>
                          <a14:foregroundMark x1="56897" y1="77513" x2="58128" y2="77249"/>
                          <a14:foregroundMark x1="54187" y1="71693" x2="54187" y2="71693"/>
                          <a14:backgroundMark x1="97537" y1="15608" x2="97537" y2="15608"/>
                          <a14:backgroundMark x1="97537" y1="45503" x2="97537" y2="45503"/>
                        </a14:backgroundRemoval>
                      </a14:imgEffect>
                    </a14:imgLayer>
                  </a14:imgProps>
                </a:ext>
                <a:ext uri="{28A0092B-C50C-407E-A947-70E740481C1C}">
                  <a14:useLocalDpi xmlns:a14="http://schemas.microsoft.com/office/drawing/2010/main"/>
                </a:ext>
              </a:extLst>
            </a:blip>
            <a:srcRect l="50885" t="5907" b="3221"/>
            <a:stretch/>
          </p:blipFill>
          <p:spPr>
            <a:xfrm rot="2075050">
              <a:off x="4377669" y="3881929"/>
              <a:ext cx="926843" cy="1596717"/>
            </a:xfrm>
            <a:prstGeom prst="rect">
              <a:avLst/>
            </a:prstGeom>
          </p:spPr>
        </p:pic>
      </p:grpSp>
      <p:grpSp>
        <p:nvGrpSpPr>
          <p:cNvPr id="13" name="Group 12"/>
          <p:cNvGrpSpPr/>
          <p:nvPr/>
        </p:nvGrpSpPr>
        <p:grpSpPr>
          <a:xfrm>
            <a:off x="3278931" y="2964180"/>
            <a:ext cx="2312067" cy="2320047"/>
            <a:chOff x="100648" y="1665403"/>
            <a:chExt cx="2312067" cy="2320047"/>
          </a:xfrm>
        </p:grpSpPr>
        <p:sp>
          <p:nvSpPr>
            <p:cNvPr id="17413" name="TextBox 14"/>
            <p:cNvSpPr txBox="1">
              <a:spLocks noChangeArrowheads="1"/>
            </p:cNvSpPr>
            <p:nvPr/>
          </p:nvSpPr>
          <p:spPr bwMode="auto">
            <a:xfrm>
              <a:off x="100648" y="3462230"/>
              <a:ext cx="23120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400" dirty="0">
                  <a:latin typeface="+mj-lt"/>
                </a:rPr>
                <a:t>Instill pride in tourism as respected career </a:t>
              </a:r>
            </a:p>
          </p:txBody>
        </p:sp>
        <p:grpSp>
          <p:nvGrpSpPr>
            <p:cNvPr id="12" name="Group 11"/>
            <p:cNvGrpSpPr/>
            <p:nvPr/>
          </p:nvGrpSpPr>
          <p:grpSpPr>
            <a:xfrm>
              <a:off x="691186" y="2359189"/>
              <a:ext cx="1084706" cy="1160773"/>
              <a:chOff x="691186" y="2359189"/>
              <a:chExt cx="1084706" cy="1160773"/>
            </a:xfrm>
          </p:grpSpPr>
          <p:sp>
            <p:nvSpPr>
              <p:cNvPr id="11" name="Rectangle 10"/>
              <p:cNvSpPr/>
              <p:nvPr/>
            </p:nvSpPr>
            <p:spPr>
              <a:xfrm>
                <a:off x="691186" y="3094563"/>
                <a:ext cx="352422" cy="280556"/>
              </a:xfrm>
              <a:prstGeom prst="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mj-lt"/>
                </a:endParaRPr>
              </a:p>
            </p:txBody>
          </p:sp>
          <p:sp>
            <p:nvSpPr>
              <p:cNvPr id="21" name="Rectangle 20"/>
              <p:cNvSpPr/>
              <p:nvPr/>
            </p:nvSpPr>
            <p:spPr>
              <a:xfrm>
                <a:off x="1057328" y="3012478"/>
                <a:ext cx="352422" cy="362641"/>
              </a:xfrm>
              <a:prstGeom prst="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mj-lt"/>
                </a:endParaRPr>
              </a:p>
            </p:txBody>
          </p:sp>
          <p:sp>
            <p:nvSpPr>
              <p:cNvPr id="22" name="Rectangle 21"/>
              <p:cNvSpPr/>
              <p:nvPr/>
            </p:nvSpPr>
            <p:spPr>
              <a:xfrm>
                <a:off x="1423470" y="3162526"/>
                <a:ext cx="352422" cy="212593"/>
              </a:xfrm>
              <a:prstGeom prst="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mj-lt"/>
                </a:endParaRPr>
              </a:p>
            </p:txBody>
          </p:sp>
          <p:pic>
            <p:nvPicPr>
              <p:cNvPr id="23" name="Picture 22"/>
              <p:cNvPicPr>
                <a:picLocks noChangeAspect="1"/>
              </p:cNvPicPr>
              <p:nvPr/>
            </p:nvPicPr>
            <p:blipFill rotWithShape="1">
              <a:blip r:embed="rId9" cstate="print">
                <a:extLst>
                  <a:ext uri="{BEBA8EAE-BF5A-486C-A8C5-ECC9F3942E4B}">
                    <a14:imgProps xmlns:a14="http://schemas.microsoft.com/office/drawing/2010/main">
                      <a14:imgLayer r:embed="rId10">
                        <a14:imgEffect>
                          <a14:backgroundRemoval t="0" b="100000" l="0" r="100000">
                            <a14:foregroundMark x1="17098" y1="58286" x2="17098" y2="58286"/>
                            <a14:foregroundMark x1="40986" y1="57033" x2="40986" y2="57033"/>
                            <a14:foregroundMark x1="27688" y1="10267" x2="27688" y2="10267"/>
                            <a14:foregroundMark x1="57195" y1="25020" x2="57195" y2="25020"/>
                            <a14:foregroundMark x1="77162" y1="50162" x2="77162" y2="50162"/>
                            <a14:foregroundMark x1="77162" y1="44988" x2="77162" y2="44988"/>
                            <a14:foregroundMark x1="82579" y1="63905" x2="82579" y2="63905"/>
                            <a14:foregroundMark x1="60307" y1="53072" x2="60307" y2="53072"/>
                            <a14:foregroundMark x1="31245" y1="88399" x2="32053" y2="88399"/>
                            <a14:foregroundMark x1="26233" y1="90299" x2="26233" y2="90299"/>
                            <a14:foregroundMark x1="79871" y1="90299" x2="79871" y2="90299"/>
                            <a14:foregroundMark x1="76112" y1="90905" x2="76112" y2="90905"/>
                            <a14:foregroundMark x1="32417" y1="86944" x2="32417" y2="86944"/>
                            <a14:foregroundMark x1="83347" y1="71221" x2="83347" y2="71221"/>
                            <a14:foregroundMark x1="67542" y1="60428" x2="67542" y2="60428"/>
                            <a14:foregroundMark x1="77284" y1="62126" x2="77284" y2="62126"/>
                            <a14:backgroundMark x1="37227" y1="51859" x2="37227" y2="51859"/>
                            <a14:backgroundMark x1="37227" y1="50040" x2="37227" y2="50040"/>
                            <a14:backgroundMark x1="20412" y1="47251" x2="20412" y2="47251"/>
                            <a14:backgroundMark x1="37187" y1="48262" x2="37187" y2="48262"/>
                            <a14:backgroundMark x1="71908" y1="70776" x2="71908" y2="70776"/>
                            <a14:backgroundMark x1="37025" y1="46847" x2="37025" y2="46847"/>
                            <a14:backgroundMark x1="37106" y1="47615" x2="37106" y2="47615"/>
                            <a14:backgroundMark x1="20331" y1="46322" x2="20331" y2="46322"/>
                          </a14:backgroundRemoval>
                        </a14:imgEffect>
                      </a14:imgLayer>
                    </a14:imgProps>
                  </a:ext>
                  <a:ext uri="{28A0092B-C50C-407E-A947-70E740481C1C}">
                    <a14:useLocalDpi xmlns:a14="http://schemas.microsoft.com/office/drawing/2010/main" val="0"/>
                  </a:ext>
                </a:extLst>
              </a:blip>
              <a:srcRect l="14893" t="6383" r="57447" b="6383"/>
              <a:stretch/>
            </p:blipFill>
            <p:spPr>
              <a:xfrm>
                <a:off x="703277" y="2423915"/>
                <a:ext cx="316799" cy="999135"/>
              </a:xfrm>
              <a:prstGeom prst="rect">
                <a:avLst/>
              </a:prstGeom>
            </p:spPr>
          </p:pic>
          <p:pic>
            <p:nvPicPr>
              <p:cNvPr id="24" name="Picture 23"/>
              <p:cNvPicPr>
                <a:picLocks noChangeAspect="1"/>
              </p:cNvPicPr>
              <p:nvPr/>
            </p:nvPicPr>
            <p:blipFill rotWithShape="1">
              <a:blip r:embed="rId9" cstate="print">
                <a:extLst>
                  <a:ext uri="{BEBA8EAE-BF5A-486C-A8C5-ECC9F3942E4B}">
                    <a14:imgProps xmlns:a14="http://schemas.microsoft.com/office/drawing/2010/main">
                      <a14:imgLayer r:embed="rId10">
                        <a14:imgEffect>
                          <a14:backgroundRemoval t="0" b="100000" l="0" r="100000">
                            <a14:foregroundMark x1="17098" y1="58286" x2="17098" y2="58286"/>
                            <a14:foregroundMark x1="40986" y1="57033" x2="40986" y2="57033"/>
                            <a14:foregroundMark x1="27688" y1="10267" x2="27688" y2="10267"/>
                            <a14:foregroundMark x1="57195" y1="25020" x2="57195" y2="25020"/>
                            <a14:foregroundMark x1="77162" y1="50162" x2="77162" y2="50162"/>
                            <a14:foregroundMark x1="77162" y1="44988" x2="77162" y2="44988"/>
                            <a14:foregroundMark x1="82579" y1="63905" x2="82579" y2="63905"/>
                            <a14:foregroundMark x1="60307" y1="53072" x2="60307" y2="53072"/>
                            <a14:foregroundMark x1="31245" y1="88399" x2="32053" y2="88399"/>
                            <a14:foregroundMark x1="26233" y1="90299" x2="26233" y2="90299"/>
                            <a14:foregroundMark x1="79871" y1="90299" x2="79871" y2="90299"/>
                            <a14:foregroundMark x1="76112" y1="90905" x2="76112" y2="90905"/>
                            <a14:foregroundMark x1="32417" y1="86944" x2="32417" y2="86944"/>
                            <a14:foregroundMark x1="83347" y1="71221" x2="83347" y2="71221"/>
                            <a14:foregroundMark x1="67542" y1="60428" x2="67542" y2="60428"/>
                            <a14:foregroundMark x1="77284" y1="62126" x2="77284" y2="62126"/>
                            <a14:backgroundMark x1="37227" y1="51859" x2="37227" y2="51859"/>
                            <a14:backgroundMark x1="37227" y1="50040" x2="37227" y2="50040"/>
                            <a14:backgroundMark x1="20412" y1="47251" x2="20412" y2="47251"/>
                            <a14:backgroundMark x1="37187" y1="48262" x2="37187" y2="48262"/>
                            <a14:backgroundMark x1="71908" y1="70776" x2="71908" y2="70776"/>
                            <a14:backgroundMark x1="37025" y1="46847" x2="37025" y2="46847"/>
                            <a14:backgroundMark x1="37106" y1="47615" x2="37106" y2="47615"/>
                            <a14:backgroundMark x1="20331" y1="46322" x2="20331" y2="46322"/>
                          </a14:backgroundRemoval>
                        </a14:imgEffect>
                      </a14:imgLayer>
                    </a14:imgProps>
                  </a:ext>
                  <a:ext uri="{28A0092B-C50C-407E-A947-70E740481C1C}">
                    <a14:useLocalDpi xmlns:a14="http://schemas.microsoft.com/office/drawing/2010/main" val="0"/>
                  </a:ext>
                </a:extLst>
              </a:blip>
              <a:srcRect l="14893" t="6383" r="57447" b="6383"/>
              <a:stretch/>
            </p:blipFill>
            <p:spPr>
              <a:xfrm>
                <a:off x="1090921" y="2359189"/>
                <a:ext cx="316799" cy="999135"/>
              </a:xfrm>
              <a:prstGeom prst="rect">
                <a:avLst/>
              </a:prstGeom>
            </p:spPr>
          </p:pic>
          <p:pic>
            <p:nvPicPr>
              <p:cNvPr id="25" name="Picture 24"/>
              <p:cNvPicPr>
                <a:picLocks noChangeAspect="1"/>
              </p:cNvPicPr>
              <p:nvPr/>
            </p:nvPicPr>
            <p:blipFill rotWithShape="1">
              <a:blip r:embed="rId9" cstate="print">
                <a:extLst>
                  <a:ext uri="{BEBA8EAE-BF5A-486C-A8C5-ECC9F3942E4B}">
                    <a14:imgProps xmlns:a14="http://schemas.microsoft.com/office/drawing/2010/main">
                      <a14:imgLayer r:embed="rId10">
                        <a14:imgEffect>
                          <a14:backgroundRemoval t="0" b="100000" l="0" r="100000">
                            <a14:foregroundMark x1="17098" y1="58286" x2="17098" y2="58286"/>
                            <a14:foregroundMark x1="40986" y1="57033" x2="40986" y2="57033"/>
                            <a14:foregroundMark x1="27688" y1="10267" x2="27688" y2="10267"/>
                            <a14:foregroundMark x1="57195" y1="25020" x2="57195" y2="25020"/>
                            <a14:foregroundMark x1="77162" y1="50162" x2="77162" y2="50162"/>
                            <a14:foregroundMark x1="77162" y1="44988" x2="77162" y2="44988"/>
                            <a14:foregroundMark x1="82579" y1="63905" x2="82579" y2="63905"/>
                            <a14:foregroundMark x1="60307" y1="53072" x2="60307" y2="53072"/>
                            <a14:foregroundMark x1="31245" y1="88399" x2="32053" y2="88399"/>
                            <a14:foregroundMark x1="26233" y1="90299" x2="26233" y2="90299"/>
                            <a14:foregroundMark x1="79871" y1="90299" x2="79871" y2="90299"/>
                            <a14:foregroundMark x1="76112" y1="90905" x2="76112" y2="90905"/>
                            <a14:foregroundMark x1="32417" y1="86944" x2="32417" y2="86944"/>
                            <a14:foregroundMark x1="83347" y1="71221" x2="83347" y2="71221"/>
                            <a14:foregroundMark x1="67542" y1="60428" x2="67542" y2="60428"/>
                            <a14:foregroundMark x1="77284" y1="62126" x2="77284" y2="62126"/>
                            <a14:backgroundMark x1="37227" y1="51859" x2="37227" y2="51859"/>
                            <a14:backgroundMark x1="37227" y1="50040" x2="37227" y2="50040"/>
                            <a14:backgroundMark x1="20412" y1="47251" x2="20412" y2="47251"/>
                            <a14:backgroundMark x1="37187" y1="48262" x2="37187" y2="48262"/>
                            <a14:backgroundMark x1="71908" y1="70776" x2="71908" y2="70776"/>
                            <a14:backgroundMark x1="37025" y1="46847" x2="37025" y2="46847"/>
                            <a14:backgroundMark x1="37106" y1="47615" x2="37106" y2="47615"/>
                            <a14:backgroundMark x1="20331" y1="46322" x2="20331" y2="46322"/>
                          </a14:backgroundRemoval>
                        </a14:imgEffect>
                      </a14:imgLayer>
                    </a14:imgProps>
                  </a:ext>
                  <a:ext uri="{28A0092B-C50C-407E-A947-70E740481C1C}">
                    <a14:useLocalDpi xmlns:a14="http://schemas.microsoft.com/office/drawing/2010/main" val="0"/>
                  </a:ext>
                </a:extLst>
              </a:blip>
              <a:srcRect l="14893" t="6383" r="57447" b="6383"/>
              <a:stretch/>
            </p:blipFill>
            <p:spPr>
              <a:xfrm>
                <a:off x="1426283" y="2520827"/>
                <a:ext cx="316799" cy="999135"/>
              </a:xfrm>
              <a:prstGeom prst="rect">
                <a:avLst/>
              </a:prstGeom>
            </p:spPr>
          </p:pic>
        </p:grpSp>
        <p:sp>
          <p:nvSpPr>
            <p:cNvPr id="26" name="TextBox 14"/>
            <p:cNvSpPr txBox="1">
              <a:spLocks noChangeArrowheads="1"/>
            </p:cNvSpPr>
            <p:nvPr/>
          </p:nvSpPr>
          <p:spPr bwMode="auto">
            <a:xfrm>
              <a:off x="327368" y="1665403"/>
              <a:ext cx="181234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400" dirty="0">
                  <a:latin typeface="Algerian" panose="04020705040A02060702" pitchFamily="82" charset="0"/>
                </a:rPr>
                <a:t>Serving country, society and family</a:t>
              </a:r>
            </a:p>
          </p:txBody>
        </p:sp>
      </p:grpSp>
      <p:grpSp>
        <p:nvGrpSpPr>
          <p:cNvPr id="29" name="Group 28"/>
          <p:cNvGrpSpPr/>
          <p:nvPr/>
        </p:nvGrpSpPr>
        <p:grpSpPr>
          <a:xfrm>
            <a:off x="5484908" y="3281814"/>
            <a:ext cx="2028644" cy="1653736"/>
            <a:chOff x="339583" y="4701038"/>
            <a:chExt cx="2028644" cy="1653736"/>
          </a:xfrm>
        </p:grpSpPr>
        <p:sp>
          <p:nvSpPr>
            <p:cNvPr id="30" name="TextBox 29"/>
            <p:cNvSpPr txBox="1"/>
            <p:nvPr/>
          </p:nvSpPr>
          <p:spPr>
            <a:xfrm>
              <a:off x="339583" y="5831554"/>
              <a:ext cx="2028644" cy="523220"/>
            </a:xfrm>
            <a:prstGeom prst="rect">
              <a:avLst/>
            </a:prstGeom>
            <a:noFill/>
          </p:spPr>
          <p:txBody>
            <a:bodyPr wrap="square" rtlCol="0">
              <a:spAutoFit/>
            </a:bodyPr>
            <a:lstStyle/>
            <a:p>
              <a:pPr algn="ctr"/>
              <a:r>
                <a:rPr lang="en-GB" sz="1400" dirty="0">
                  <a:latin typeface="+mj-lt"/>
                </a:rPr>
                <a:t>Saudis renowned as friendly and hospitable</a:t>
              </a:r>
            </a:p>
          </p:txBody>
        </p:sp>
        <p:grpSp>
          <p:nvGrpSpPr>
            <p:cNvPr id="31" name="Group 30"/>
            <p:cNvGrpSpPr/>
            <p:nvPr/>
          </p:nvGrpSpPr>
          <p:grpSpPr>
            <a:xfrm>
              <a:off x="696598" y="4701038"/>
              <a:ext cx="1236307" cy="1245079"/>
              <a:chOff x="2382321" y="1584228"/>
              <a:chExt cx="1755280" cy="1765265"/>
            </a:xfrm>
          </p:grpSpPr>
          <p:pic>
            <p:nvPicPr>
              <p:cNvPr id="32" name="Picture 31"/>
              <p:cNvPicPr>
                <a:picLocks noChangeAspect="1"/>
              </p:cNvPicPr>
              <p:nvPr/>
            </p:nvPicPr>
            <p:blipFill>
              <a:blip r:embed="rId11" cstate="print">
                <a:extLst>
                  <a:ext uri="{BEBA8EAE-BF5A-486C-A8C5-ECC9F3942E4B}">
                    <a14:imgProps xmlns:a14="http://schemas.microsoft.com/office/drawing/2010/main">
                      <a14:imgLayer r:embed="rId12">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382321" y="1584228"/>
                <a:ext cx="1724441" cy="1765176"/>
              </a:xfrm>
              <a:prstGeom prst="rect">
                <a:avLst/>
              </a:prstGeom>
            </p:spPr>
          </p:pic>
          <p:sp>
            <p:nvSpPr>
              <p:cNvPr id="33" name="TextBox 32"/>
              <p:cNvSpPr txBox="1"/>
              <p:nvPr/>
            </p:nvSpPr>
            <p:spPr>
              <a:xfrm>
                <a:off x="2437911" y="2607675"/>
                <a:ext cx="1699690" cy="741818"/>
              </a:xfrm>
              <a:prstGeom prst="rect">
                <a:avLst/>
              </a:prstGeom>
              <a:noFill/>
            </p:spPr>
            <p:txBody>
              <a:bodyPr wrap="square" rtlCol="0">
                <a:spAutoFit/>
              </a:bodyPr>
              <a:lstStyle/>
              <a:p>
                <a:pPr algn="ctr"/>
                <a:r>
                  <a:rPr lang="en-GB" sz="1400" b="1" dirty="0">
                    <a:solidFill>
                      <a:schemeClr val="accent2">
                        <a:lumMod val="75000"/>
                      </a:schemeClr>
                    </a:solidFill>
                    <a:latin typeface="+mj-lt"/>
                  </a:rPr>
                  <a:t>Welcome to Saudi Arabia!</a:t>
                </a:r>
              </a:p>
            </p:txBody>
          </p:sp>
        </p:grpSp>
      </p:grpSp>
      <p:pic>
        <p:nvPicPr>
          <p:cNvPr id="34" name="Picture 3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134585" y="1392752"/>
            <a:ext cx="1264710" cy="641561"/>
          </a:xfrm>
          <a:prstGeom prst="rect">
            <a:avLst/>
          </a:prstGeom>
        </p:spPr>
      </p:pic>
      <p:pic>
        <p:nvPicPr>
          <p:cNvPr id="35" name="Picture 34"/>
          <p:cNvPicPr>
            <a:picLocks noChangeAspect="1"/>
          </p:cNvPicPr>
          <p:nvPr/>
        </p:nvPicPr>
        <p:blipFill rotWithShape="1">
          <a:blip r:embed="rId14">
            <a:extLst>
              <a:ext uri="{28A0092B-C50C-407E-A947-70E740481C1C}">
                <a14:useLocalDpi xmlns:a14="http://schemas.microsoft.com/office/drawing/2010/main" val="0"/>
              </a:ext>
            </a:extLst>
          </a:blip>
          <a:srcRect l="23664" t="14088" r="33534" b="39234"/>
          <a:stretch/>
        </p:blipFill>
        <p:spPr>
          <a:xfrm>
            <a:off x="5906418" y="1424716"/>
            <a:ext cx="893218" cy="604899"/>
          </a:xfrm>
          <a:prstGeom prst="rect">
            <a:avLst/>
          </a:prstGeom>
        </p:spPr>
      </p:pic>
      <p:grpSp>
        <p:nvGrpSpPr>
          <p:cNvPr id="36" name="Group 35"/>
          <p:cNvGrpSpPr/>
          <p:nvPr/>
        </p:nvGrpSpPr>
        <p:grpSpPr>
          <a:xfrm>
            <a:off x="40201" y="3326641"/>
            <a:ext cx="2197767" cy="1552957"/>
            <a:chOff x="4135039" y="1906302"/>
            <a:chExt cx="2197767" cy="1552957"/>
          </a:xfrm>
        </p:grpSpPr>
        <p:sp>
          <p:nvSpPr>
            <p:cNvPr id="37" name="TextBox 36"/>
            <p:cNvSpPr txBox="1"/>
            <p:nvPr/>
          </p:nvSpPr>
          <p:spPr>
            <a:xfrm>
              <a:off x="4135039" y="2936039"/>
              <a:ext cx="2197767" cy="523220"/>
            </a:xfrm>
            <a:prstGeom prst="rect">
              <a:avLst/>
            </a:prstGeom>
            <a:noFill/>
          </p:spPr>
          <p:txBody>
            <a:bodyPr wrap="square" rtlCol="0">
              <a:spAutoFit/>
            </a:bodyPr>
            <a:lstStyle/>
            <a:p>
              <a:pPr algn="ctr"/>
              <a:r>
                <a:rPr lang="en-GB" sz="1400" dirty="0">
                  <a:latin typeface="+mj-lt"/>
                </a:rPr>
                <a:t>Every Saudi takes pride in showing off their country</a:t>
              </a:r>
            </a:p>
          </p:txBody>
        </p:sp>
        <p:grpSp>
          <p:nvGrpSpPr>
            <p:cNvPr id="38" name="Group 37"/>
            <p:cNvGrpSpPr/>
            <p:nvPr/>
          </p:nvGrpSpPr>
          <p:grpSpPr>
            <a:xfrm>
              <a:off x="4371981" y="1906302"/>
              <a:ext cx="1283423" cy="1136990"/>
              <a:chOff x="5287170" y="3876977"/>
              <a:chExt cx="1283423" cy="1136990"/>
            </a:xfrm>
          </p:grpSpPr>
          <p:pic>
            <p:nvPicPr>
              <p:cNvPr id="39" name="Picture 38"/>
              <p:cNvPicPr>
                <a:picLocks noChangeAspect="1"/>
              </p:cNvPicPr>
              <p:nvPr/>
            </p:nvPicPr>
            <p:blipFill>
              <a:blip r:embed="rId15" cstate="print">
                <a:extLst>
                  <a:ext uri="{BEBA8EAE-BF5A-486C-A8C5-ECC9F3942E4B}">
                    <a14:imgProps xmlns:a14="http://schemas.microsoft.com/office/drawing/2010/main">
                      <a14:imgLayer r:embed="rId16">
                        <a14:imgEffect>
                          <a14:backgroundRemoval t="4462" b="96154" l="615" r="97077"/>
                        </a14:imgEffect>
                      </a14:imgLayer>
                    </a14:imgProps>
                  </a:ext>
                  <a:ext uri="{28A0092B-C50C-407E-A947-70E740481C1C}">
                    <a14:useLocalDpi xmlns:a14="http://schemas.microsoft.com/office/drawing/2010/main" val="0"/>
                  </a:ext>
                </a:extLst>
              </a:blip>
              <a:stretch>
                <a:fillRect/>
              </a:stretch>
            </p:blipFill>
            <p:spPr>
              <a:xfrm>
                <a:off x="5287170" y="3876977"/>
                <a:ext cx="1080000" cy="1080000"/>
              </a:xfrm>
              <a:prstGeom prst="rect">
                <a:avLst/>
              </a:prstGeom>
            </p:spPr>
          </p:pic>
          <p:pic>
            <p:nvPicPr>
              <p:cNvPr id="40" name="Picture 39"/>
              <p:cNvPicPr>
                <a:picLocks noChangeAspect="1"/>
              </p:cNvPicPr>
              <p:nvPr/>
            </p:nvPicPr>
            <p:blipFill>
              <a:blip r:embed="rId17" cstate="print">
                <a:extLst>
                  <a:ext uri="{BEBA8EAE-BF5A-486C-A8C5-ECC9F3942E4B}">
                    <a14:imgProps xmlns:a14="http://schemas.microsoft.com/office/drawing/2010/main">
                      <a14:imgLayer r:embed="rId18">
                        <a14:imgEffect>
                          <a14:backgroundRemoval t="1538" b="97077" l="1467" r="95234">
                            <a14:foregroundMark x1="61045" y1="73692" x2="61045" y2="73692"/>
                            <a14:foregroundMark x1="60495" y1="46462" x2="51054" y2="92077"/>
                            <a14:foregroundMark x1="7516" y1="41154" x2="29239" y2="45231"/>
                            <a14:foregroundMark x1="32356" y1="56077" x2="51604" y2="56462"/>
                            <a14:foregroundMark x1="72777" y1="58692" x2="73144" y2="67615"/>
                            <a14:foregroundMark x1="75619" y1="93000" x2="66453" y2="85077"/>
                          </a14:backgroundRemoval>
                        </a14:imgEffect>
                      </a14:imgLayer>
                    </a14:imgProps>
                  </a:ext>
                  <a:ext uri="{28A0092B-C50C-407E-A947-70E740481C1C}">
                    <a14:useLocalDpi xmlns:a14="http://schemas.microsoft.com/office/drawing/2010/main" val="0"/>
                  </a:ext>
                </a:extLst>
              </a:blip>
              <a:stretch>
                <a:fillRect/>
              </a:stretch>
            </p:blipFill>
            <p:spPr>
              <a:xfrm>
                <a:off x="5636349" y="3900753"/>
                <a:ext cx="934244" cy="1113214"/>
              </a:xfrm>
              <a:prstGeom prst="rect">
                <a:avLst/>
              </a:prstGeom>
            </p:spPr>
          </p:pic>
        </p:grpSp>
      </p:grpSp>
      <p:grpSp>
        <p:nvGrpSpPr>
          <p:cNvPr id="41" name="Group 40"/>
          <p:cNvGrpSpPr/>
          <p:nvPr/>
        </p:nvGrpSpPr>
        <p:grpSpPr>
          <a:xfrm>
            <a:off x="3140834" y="1328994"/>
            <a:ext cx="2110069" cy="1524513"/>
            <a:chOff x="6811883" y="2553826"/>
            <a:chExt cx="2110069" cy="1524513"/>
          </a:xfrm>
        </p:grpSpPr>
        <p:grpSp>
          <p:nvGrpSpPr>
            <p:cNvPr id="42" name="Group 41"/>
            <p:cNvGrpSpPr/>
            <p:nvPr/>
          </p:nvGrpSpPr>
          <p:grpSpPr>
            <a:xfrm>
              <a:off x="7498856" y="2553826"/>
              <a:ext cx="804394" cy="1065131"/>
              <a:chOff x="4110215" y="4248933"/>
              <a:chExt cx="804394" cy="1065131"/>
            </a:xfrm>
          </p:grpSpPr>
          <p:pic>
            <p:nvPicPr>
              <p:cNvPr id="44" name="Picture 43"/>
              <p:cNvPicPr>
                <a:picLocks noChangeAspect="1"/>
              </p:cNvPicPr>
              <p:nvPr/>
            </p:nvPicPr>
            <p:blipFill rotWithShape="1">
              <a:blip r:embed="rId19" cstate="print">
                <a:extLst>
                  <a:ext uri="{BEBA8EAE-BF5A-486C-A8C5-ECC9F3942E4B}">
                    <a14:imgProps xmlns:a14="http://schemas.microsoft.com/office/drawing/2010/main">
                      <a14:imgLayer r:embed="rId20">
                        <a14:imgEffect>
                          <a14:backgroundRemoval t="0" b="100000" l="0" r="100000">
                            <a14:foregroundMark x1="17098" y1="58286" x2="17098" y2="58286"/>
                            <a14:foregroundMark x1="40986" y1="57033" x2="40986" y2="57033"/>
                            <a14:foregroundMark x1="27688" y1="10267" x2="27688" y2="10267"/>
                            <a14:foregroundMark x1="57195" y1="25020" x2="57195" y2="25020"/>
                            <a14:foregroundMark x1="77162" y1="50162" x2="77162" y2="50162"/>
                            <a14:foregroundMark x1="77162" y1="44988" x2="77162" y2="44988"/>
                            <a14:foregroundMark x1="82579" y1="63905" x2="82579" y2="63905"/>
                            <a14:foregroundMark x1="60307" y1="53072" x2="60307" y2="53072"/>
                            <a14:foregroundMark x1="31245" y1="88399" x2="32053" y2="88399"/>
                            <a14:foregroundMark x1="26233" y1="90299" x2="26233" y2="90299"/>
                            <a14:foregroundMark x1="79871" y1="90299" x2="79871" y2="90299"/>
                            <a14:foregroundMark x1="76112" y1="90905" x2="76112" y2="90905"/>
                            <a14:foregroundMark x1="32417" y1="86944" x2="32417" y2="86944"/>
                            <a14:foregroundMark x1="83347" y1="71221" x2="83347" y2="71221"/>
                            <a14:foregroundMark x1="67542" y1="60428" x2="67542" y2="60428"/>
                            <a14:foregroundMark x1="77284" y1="62126" x2="77284" y2="62126"/>
                            <a14:backgroundMark x1="37227" y1="51859" x2="37227" y2="51859"/>
                            <a14:backgroundMark x1="37227" y1="50040" x2="37227" y2="50040"/>
                            <a14:backgroundMark x1="20412" y1="47251" x2="20412" y2="47251"/>
                            <a14:backgroundMark x1="37187" y1="48262" x2="37187" y2="48262"/>
                            <a14:backgroundMark x1="71908" y1="70776" x2="71908" y2="70776"/>
                            <a14:backgroundMark x1="37025" y1="46847" x2="37025" y2="46847"/>
                            <a14:backgroundMark x1="37106" y1="47615" x2="37106" y2="47615"/>
                            <a14:backgroundMark x1="20331" y1="46322" x2="20331" y2="46322"/>
                          </a14:backgroundRemoval>
                        </a14:imgEffect>
                      </a14:imgLayer>
                    </a14:imgProps>
                  </a:ext>
                  <a:ext uri="{28A0092B-C50C-407E-A947-70E740481C1C}">
                    <a14:useLocalDpi xmlns:a14="http://schemas.microsoft.com/office/drawing/2010/main" val="0"/>
                  </a:ext>
                </a:extLst>
              </a:blip>
              <a:srcRect l="43058" t="16334" r="30027" b="35538"/>
              <a:stretch/>
            </p:blipFill>
            <p:spPr>
              <a:xfrm>
                <a:off x="4110215" y="4248933"/>
                <a:ext cx="595649" cy="1065131"/>
              </a:xfrm>
              <a:prstGeom prst="rect">
                <a:avLst/>
              </a:prstGeom>
            </p:spPr>
          </p:pic>
          <p:pic>
            <p:nvPicPr>
              <p:cNvPr id="45" name="Picture 44"/>
              <p:cNvPicPr>
                <a:picLocks noChangeAspect="1"/>
              </p:cNvPicPr>
              <p:nvPr/>
            </p:nvPicPr>
            <p:blipFill>
              <a:blip r:embed="rId21" cstate="print">
                <a:extLst>
                  <a:ext uri="{BEBA8EAE-BF5A-486C-A8C5-ECC9F3942E4B}">
                    <a14:imgProps xmlns:a14="http://schemas.microsoft.com/office/drawing/2010/main">
                      <a14:imgLayer r:embed="rId22">
                        <a14:imgEffect>
                          <a14:backgroundRemoval t="1875" b="98958" l="10000" r="90000"/>
                        </a14:imgEffect>
                      </a14:imgLayer>
                    </a14:imgProps>
                  </a:ext>
                  <a:ext uri="{28A0092B-C50C-407E-A947-70E740481C1C}">
                    <a14:useLocalDpi xmlns:a14="http://schemas.microsoft.com/office/drawing/2010/main" val="0"/>
                  </a:ext>
                </a:extLst>
              </a:blip>
              <a:stretch>
                <a:fillRect/>
              </a:stretch>
            </p:blipFill>
            <p:spPr>
              <a:xfrm>
                <a:off x="4160910" y="4588568"/>
                <a:ext cx="753699" cy="602959"/>
              </a:xfrm>
              <a:prstGeom prst="rect">
                <a:avLst/>
              </a:prstGeom>
            </p:spPr>
          </p:pic>
        </p:grpSp>
        <p:sp>
          <p:nvSpPr>
            <p:cNvPr id="43" name="TextBox 42"/>
            <p:cNvSpPr txBox="1"/>
            <p:nvPr/>
          </p:nvSpPr>
          <p:spPr>
            <a:xfrm>
              <a:off x="6811883" y="3555119"/>
              <a:ext cx="2110069" cy="523220"/>
            </a:xfrm>
            <a:prstGeom prst="rect">
              <a:avLst/>
            </a:prstGeom>
            <a:noFill/>
          </p:spPr>
          <p:txBody>
            <a:bodyPr wrap="square" rtlCol="0">
              <a:spAutoFit/>
            </a:bodyPr>
            <a:lstStyle/>
            <a:p>
              <a:pPr algn="ctr"/>
              <a:r>
                <a:rPr lang="en-GB" sz="1400" dirty="0">
                  <a:latin typeface="+mj-lt"/>
                </a:rPr>
                <a:t>Hospitality recognised as top prestige occupation</a:t>
              </a:r>
            </a:p>
          </p:txBody>
        </p:sp>
      </p:grpSp>
    </p:spTree>
    <p:extLst>
      <p:ext uri="{BB962C8B-B14F-4D97-AF65-F5344CB8AC3E}">
        <p14:creationId xmlns:p14="http://schemas.microsoft.com/office/powerpoint/2010/main" val="1345636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2450603" y="2824187"/>
            <a:ext cx="4797389" cy="1384995"/>
          </a:xfrm>
          <a:prstGeom prst="rect">
            <a:avLst/>
          </a:prstGeom>
          <a:noFill/>
        </p:spPr>
        <p:txBody>
          <a:bodyPr wrap="square" rtlCol="0">
            <a:spAutoFit/>
          </a:bodyPr>
          <a:lstStyle/>
          <a:p>
            <a:pPr algn="ctr"/>
            <a:r>
              <a:rPr lang="en-GB" sz="2800" b="1" dirty="0"/>
              <a:t>What do young Emiratis think of working in Hotel and catering sector?</a:t>
            </a:r>
          </a:p>
        </p:txBody>
      </p:sp>
      <p:pic>
        <p:nvPicPr>
          <p:cNvPr id="2060" name="Picture 12" descr="People toasting beer at an artisanal brewery (© Philippe Huguen/AFP/Getty Images)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204070">
            <a:off x="2772780" y="1245068"/>
            <a:ext cx="4153037" cy="311477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foodonthebrain.files.wordpress.com/2007/10/dirty-dishes.jpg"/>
          <p:cNvPicPr>
            <a:picLocks noChangeAspect="1" noChangeArrowheads="1"/>
          </p:cNvPicPr>
          <p:nvPr/>
        </p:nvPicPr>
        <p:blipFill rotWithShape="1">
          <a:blip r:embed="rId3">
            <a:extLst>
              <a:ext uri="{28A0092B-C50C-407E-A947-70E740481C1C}">
                <a14:useLocalDpi xmlns:a14="http://schemas.microsoft.com/office/drawing/2010/main" val="0"/>
              </a:ext>
            </a:extLst>
          </a:blip>
          <a:srcRect l="3409" t="2917" r="4853" b="3435"/>
          <a:stretch/>
        </p:blipFill>
        <p:spPr bwMode="auto">
          <a:xfrm rot="404893">
            <a:off x="248280" y="2122128"/>
            <a:ext cx="3037229" cy="414371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043608" y="1434814"/>
            <a:ext cx="1132490" cy="523220"/>
          </a:xfrm>
          <a:prstGeom prst="rect">
            <a:avLst/>
          </a:prstGeom>
          <a:noFill/>
        </p:spPr>
        <p:txBody>
          <a:bodyPr wrap="none" rtlCol="0">
            <a:spAutoFit/>
          </a:bodyPr>
          <a:lstStyle/>
          <a:p>
            <a:r>
              <a:rPr lang="en-GB" sz="2800" b="1" dirty="0"/>
              <a:t>Gross!</a:t>
            </a:r>
          </a:p>
        </p:txBody>
      </p:sp>
      <p:pic>
        <p:nvPicPr>
          <p:cNvPr id="2056" name="Picture 8" descr="http://janeheller.com/confessionsblog/wp-content/uploads/2011/11/table-after-food-fight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121970">
            <a:off x="6253676" y="1209937"/>
            <a:ext cx="2533650" cy="381000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janeheller.com/confessionsblog/wp-content/uploads/2011/11/food-fight1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79319">
            <a:off x="5613051" y="3851536"/>
            <a:ext cx="3254759" cy="250887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www.nmwadvice.co.uk/images/national%20minimum%20wage.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389035">
            <a:off x="2845848" y="4282306"/>
            <a:ext cx="2937914" cy="1956651"/>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http://www.4faculty.org/includes/digdeeper/images/asserting_power.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2957" y="4584129"/>
            <a:ext cx="2286000" cy="174307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1403648" y="31726"/>
            <a:ext cx="5312569" cy="830997"/>
          </a:xfrm>
          <a:prstGeom prst="rect">
            <a:avLst/>
          </a:prstGeom>
          <a:noFill/>
        </p:spPr>
        <p:txBody>
          <a:bodyPr wrap="square" rtlCol="0">
            <a:spAutoFit/>
          </a:bodyPr>
          <a:lstStyle/>
          <a:p>
            <a:r>
              <a:rPr lang="en-GB" sz="2400" b="1" dirty="0"/>
              <a:t>Example: building UAE national talent in Hotel and Catering (Jumeirah Group)</a:t>
            </a:r>
          </a:p>
        </p:txBody>
      </p:sp>
      <mc:AlternateContent xmlns:mc="http://schemas.openxmlformats.org/markup-compatibility/2006" xmlns:p14="http://schemas.microsoft.com/office/powerpoint/2010/main">
        <mc:Choice Requires="p14">
          <p:contentPart p14:bwMode="auto" r:id="rId8">
            <p14:nvContentPartPr>
              <p14:cNvPr id="3" name="Ink 2"/>
              <p14:cNvContentPartPr/>
              <p14:nvPr/>
            </p14:nvContentPartPr>
            <p14:xfrm>
              <a:off x="1835331" y="649491"/>
              <a:ext cx="7560" cy="3600"/>
            </p14:xfrm>
          </p:contentPart>
        </mc:Choice>
        <mc:Fallback xmlns="">
          <p:pic>
            <p:nvPicPr>
              <p:cNvPr id="3" name="Ink 2"/>
              <p:cNvPicPr/>
              <p:nvPr/>
            </p:nvPicPr>
            <p:blipFill>
              <a:blip r:embed="rId9"/>
              <a:stretch>
                <a:fillRect/>
              </a:stretch>
            </p:blipFill>
            <p:spPr>
              <a:xfrm>
                <a:off x="1833397" y="647511"/>
                <a:ext cx="11252" cy="73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6" name="Ink 5"/>
              <p14:cNvContentPartPr/>
              <p14:nvPr/>
            </p14:nvContentPartPr>
            <p14:xfrm>
              <a:off x="663377" y="517886"/>
              <a:ext cx="47880" cy="49680"/>
            </p14:xfrm>
          </p:contentPart>
        </mc:Choice>
        <mc:Fallback xmlns="">
          <p:pic>
            <p:nvPicPr>
              <p:cNvPr id="6" name="Ink 5"/>
              <p:cNvPicPr/>
              <p:nvPr/>
            </p:nvPicPr>
            <p:blipFill>
              <a:blip r:embed="rId11"/>
              <a:stretch>
                <a:fillRect/>
              </a:stretch>
            </p:blipFill>
            <p:spPr>
              <a:xfrm>
                <a:off x="658452" y="512798"/>
                <a:ext cx="57182" cy="59556"/>
              </a:xfrm>
              <a:prstGeom prst="rect">
                <a:avLst/>
              </a:prstGeom>
            </p:spPr>
          </p:pic>
        </mc:Fallback>
      </mc:AlternateContent>
    </p:spTree>
    <p:extLst>
      <p:ext uri="{BB962C8B-B14F-4D97-AF65-F5344CB8AC3E}">
        <p14:creationId xmlns:p14="http://schemas.microsoft.com/office/powerpoint/2010/main" val="1415101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2060"/>
                                        </p:tgtEl>
                                        <p:attrNameLst>
                                          <p:attrName>style.visibility</p:attrName>
                                        </p:attrNameLst>
                                      </p:cBhvr>
                                      <p:to>
                                        <p:strVal val="visible"/>
                                      </p:to>
                                    </p:set>
                                    <p:animEffect transition="in" filter="fade">
                                      <p:cBhvr>
                                        <p:cTn id="10" dur="500"/>
                                        <p:tgtEl>
                                          <p:spTgt spid="2060"/>
                                        </p:tgtEl>
                                      </p:cBhvr>
                                    </p:animEffect>
                                  </p:childTnLst>
                                </p:cTn>
                              </p:par>
                              <p:par>
                                <p:cTn id="11" presetID="10" presetClass="entr" presetSubtype="0" fill="hold" nodeType="withEffect">
                                  <p:stCondLst>
                                    <p:cond delay="0"/>
                                  </p:stCondLst>
                                  <p:childTnLst>
                                    <p:set>
                                      <p:cBhvr>
                                        <p:cTn id="12" dur="1" fill="hold">
                                          <p:stCondLst>
                                            <p:cond delay="0"/>
                                          </p:stCondLst>
                                        </p:cTn>
                                        <p:tgtEl>
                                          <p:spTgt spid="2050"/>
                                        </p:tgtEl>
                                        <p:attrNameLst>
                                          <p:attrName>style.visibility</p:attrName>
                                        </p:attrNameLst>
                                      </p:cBhvr>
                                      <p:to>
                                        <p:strVal val="visible"/>
                                      </p:to>
                                    </p:set>
                                    <p:animEffect transition="in" filter="fade">
                                      <p:cBhvr>
                                        <p:cTn id="13" dur="500"/>
                                        <p:tgtEl>
                                          <p:spTgt spid="2050"/>
                                        </p:tgtEl>
                                      </p:cBhvr>
                                    </p:animEffect>
                                  </p:childTnLst>
                                </p:cTn>
                              </p:par>
                              <p:par>
                                <p:cTn id="14" presetID="10" presetClass="entr" presetSubtype="0" fill="hold" nodeType="withEffect">
                                  <p:stCondLst>
                                    <p:cond delay="0"/>
                                  </p:stCondLst>
                                  <p:childTnLst>
                                    <p:set>
                                      <p:cBhvr>
                                        <p:cTn id="15" dur="1" fill="hold">
                                          <p:stCondLst>
                                            <p:cond delay="0"/>
                                          </p:stCondLst>
                                        </p:cTn>
                                        <p:tgtEl>
                                          <p:spTgt spid="2056"/>
                                        </p:tgtEl>
                                        <p:attrNameLst>
                                          <p:attrName>style.visibility</p:attrName>
                                        </p:attrNameLst>
                                      </p:cBhvr>
                                      <p:to>
                                        <p:strVal val="visible"/>
                                      </p:to>
                                    </p:set>
                                    <p:animEffect transition="in" filter="fade">
                                      <p:cBhvr>
                                        <p:cTn id="16" dur="500"/>
                                        <p:tgtEl>
                                          <p:spTgt spid="2056"/>
                                        </p:tgtEl>
                                      </p:cBhvr>
                                    </p:animEffect>
                                  </p:childTnLst>
                                </p:cTn>
                              </p:par>
                              <p:par>
                                <p:cTn id="17" presetID="10" presetClass="entr" presetSubtype="0" fill="hold" nodeType="withEffect">
                                  <p:stCondLst>
                                    <p:cond delay="0"/>
                                  </p:stCondLst>
                                  <p:childTnLst>
                                    <p:set>
                                      <p:cBhvr>
                                        <p:cTn id="18" dur="1" fill="hold">
                                          <p:stCondLst>
                                            <p:cond delay="0"/>
                                          </p:stCondLst>
                                        </p:cTn>
                                        <p:tgtEl>
                                          <p:spTgt spid="2058"/>
                                        </p:tgtEl>
                                        <p:attrNameLst>
                                          <p:attrName>style.visibility</p:attrName>
                                        </p:attrNameLst>
                                      </p:cBhvr>
                                      <p:to>
                                        <p:strVal val="visible"/>
                                      </p:to>
                                    </p:set>
                                    <p:animEffect transition="in" filter="fade">
                                      <p:cBhvr>
                                        <p:cTn id="19" dur="500"/>
                                        <p:tgtEl>
                                          <p:spTgt spid="2058"/>
                                        </p:tgtEl>
                                      </p:cBhvr>
                                    </p:animEffect>
                                  </p:childTnLst>
                                </p:cTn>
                              </p:par>
                              <p:par>
                                <p:cTn id="20" presetID="10" presetClass="entr" presetSubtype="0" fill="hold" nodeType="withEffect">
                                  <p:stCondLst>
                                    <p:cond delay="0"/>
                                  </p:stCondLst>
                                  <p:childTnLst>
                                    <p:set>
                                      <p:cBhvr>
                                        <p:cTn id="21" dur="1" fill="hold">
                                          <p:stCondLst>
                                            <p:cond delay="0"/>
                                          </p:stCondLst>
                                        </p:cTn>
                                        <p:tgtEl>
                                          <p:spTgt spid="2052"/>
                                        </p:tgtEl>
                                        <p:attrNameLst>
                                          <p:attrName>style.visibility</p:attrName>
                                        </p:attrNameLst>
                                      </p:cBhvr>
                                      <p:to>
                                        <p:strVal val="visible"/>
                                      </p:to>
                                    </p:set>
                                    <p:animEffect transition="in" filter="fade">
                                      <p:cBhvr>
                                        <p:cTn id="22" dur="500"/>
                                        <p:tgtEl>
                                          <p:spTgt spid="2052"/>
                                        </p:tgtEl>
                                      </p:cBhvr>
                                    </p:animEffect>
                                  </p:childTnLst>
                                </p:cTn>
                              </p:par>
                              <p:par>
                                <p:cTn id="23" presetID="10" presetClass="entr" presetSubtype="0" fill="hold" nodeType="withEffect">
                                  <p:stCondLst>
                                    <p:cond delay="0"/>
                                  </p:stCondLst>
                                  <p:childTnLst>
                                    <p:set>
                                      <p:cBhvr>
                                        <p:cTn id="24" dur="1" fill="hold">
                                          <p:stCondLst>
                                            <p:cond delay="0"/>
                                          </p:stCondLst>
                                        </p:cTn>
                                        <p:tgtEl>
                                          <p:spTgt spid="2062"/>
                                        </p:tgtEl>
                                        <p:attrNameLst>
                                          <p:attrName>style.visibility</p:attrName>
                                        </p:attrNameLst>
                                      </p:cBhvr>
                                      <p:to>
                                        <p:strVal val="visible"/>
                                      </p:to>
                                    </p:set>
                                    <p:animEffect transition="in" filter="fade">
                                      <p:cBhvr>
                                        <p:cTn id="25" dur="500"/>
                                        <p:tgtEl>
                                          <p:spTgt spid="20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80503" y="165234"/>
            <a:ext cx="3372718" cy="523220"/>
          </a:xfrm>
          <a:prstGeom prst="rect">
            <a:avLst/>
          </a:prstGeom>
          <a:noFill/>
        </p:spPr>
        <p:txBody>
          <a:bodyPr wrap="none" rtlCol="0">
            <a:spAutoFit/>
          </a:bodyPr>
          <a:lstStyle/>
          <a:p>
            <a:r>
              <a:rPr lang="en-GB" sz="2800" b="1" dirty="0"/>
              <a:t>From ‘gross’ to ‘cool’!</a:t>
            </a:r>
          </a:p>
        </p:txBody>
      </p:sp>
      <p:grpSp>
        <p:nvGrpSpPr>
          <p:cNvPr id="7" name="Group 6"/>
          <p:cNvGrpSpPr/>
          <p:nvPr/>
        </p:nvGrpSpPr>
        <p:grpSpPr>
          <a:xfrm>
            <a:off x="36777" y="1762180"/>
            <a:ext cx="3571875" cy="3007604"/>
            <a:chOff x="36777" y="1762180"/>
            <a:chExt cx="3571875" cy="3007604"/>
          </a:xfrm>
        </p:grpSpPr>
        <p:pic>
          <p:nvPicPr>
            <p:cNvPr id="5122" name="Picture 2" descr="http://www.fastlanemag.com/wp-content/uploads/2013/02/Al-Qasr-at-Madinat-Jumeirah-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777" y="1762180"/>
              <a:ext cx="3571875" cy="3007604"/>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224052" y="1762180"/>
              <a:ext cx="3107402" cy="408623"/>
            </a:xfrm>
            <a:prstGeom prst="round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GB" dirty="0"/>
                <a:t>The sector serves the country</a:t>
              </a:r>
            </a:p>
          </p:txBody>
        </p:sp>
      </p:grpSp>
      <p:grpSp>
        <p:nvGrpSpPr>
          <p:cNvPr id="6" name="Group 5"/>
          <p:cNvGrpSpPr/>
          <p:nvPr/>
        </p:nvGrpSpPr>
        <p:grpSpPr>
          <a:xfrm>
            <a:off x="3995936" y="1237496"/>
            <a:ext cx="4008263" cy="2740355"/>
            <a:chOff x="5115945" y="3626375"/>
            <a:chExt cx="4008263" cy="2740355"/>
          </a:xfrm>
        </p:grpSpPr>
        <p:pic>
          <p:nvPicPr>
            <p:cNvPr id="5124" name="Picture 4" descr="http://www.smeadvisor.com/wp-content/uploads/2012/11/emirati-business-1024x6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15946" y="3851537"/>
              <a:ext cx="4008262" cy="2515193"/>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5115945" y="3626375"/>
              <a:ext cx="4008263" cy="408623"/>
            </a:xfrm>
            <a:prstGeom prst="round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GB" dirty="0"/>
                <a:t>There are many highly professional roles</a:t>
              </a:r>
            </a:p>
          </p:txBody>
        </p:sp>
      </p:grpSp>
      <p:grpSp>
        <p:nvGrpSpPr>
          <p:cNvPr id="8" name="Group 7"/>
          <p:cNvGrpSpPr/>
          <p:nvPr/>
        </p:nvGrpSpPr>
        <p:grpSpPr>
          <a:xfrm>
            <a:off x="1249965" y="4059628"/>
            <a:ext cx="3571875" cy="2181226"/>
            <a:chOff x="36777" y="4185504"/>
            <a:chExt cx="3571875" cy="2181226"/>
          </a:xfrm>
        </p:grpSpPr>
        <p:pic>
          <p:nvPicPr>
            <p:cNvPr id="5126" name="Picture 6" descr="http://emiratesfoundation.ae/Content/en/images/press/221013_formula1_origina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777" y="4185504"/>
              <a:ext cx="3571875" cy="2181226"/>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358147" y="4361161"/>
              <a:ext cx="2669435" cy="408623"/>
            </a:xfrm>
            <a:prstGeom prst="round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GB" dirty="0"/>
                <a:t>You will learn and develop</a:t>
              </a:r>
            </a:p>
          </p:txBody>
        </p:sp>
      </p:grpSp>
      <p:grpSp>
        <p:nvGrpSpPr>
          <p:cNvPr id="3" name="Group 2"/>
          <p:cNvGrpSpPr/>
          <p:nvPr/>
        </p:nvGrpSpPr>
        <p:grpSpPr>
          <a:xfrm>
            <a:off x="5364088" y="3605175"/>
            <a:ext cx="3385488" cy="2329217"/>
            <a:chOff x="4442530" y="1146652"/>
            <a:chExt cx="3385488" cy="2329217"/>
          </a:xfrm>
        </p:grpSpPr>
        <p:pic>
          <p:nvPicPr>
            <p:cNvPr id="19" name="Picture 4" descr="http://www.hoteliermiddleeast.com/pictures/gallery/National%20Day/UAE-National-Day-Family.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42530" y="1146652"/>
              <a:ext cx="3385488" cy="2329217"/>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4542956" y="1218189"/>
              <a:ext cx="3184637" cy="408623"/>
            </a:xfrm>
            <a:prstGeom prst="round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GB" dirty="0"/>
                <a:t>Your family will be proud of you</a:t>
              </a:r>
            </a:p>
          </p:txBody>
        </p:sp>
      </p:grpSp>
      <p:sp>
        <p:nvSpPr>
          <p:cNvPr id="2" name="TextBox 1"/>
          <p:cNvSpPr txBox="1"/>
          <p:nvPr/>
        </p:nvSpPr>
        <p:spPr>
          <a:xfrm>
            <a:off x="4240770" y="5902402"/>
            <a:ext cx="4521751" cy="408623"/>
          </a:xfrm>
          <a:prstGeom prst="round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GB" dirty="0"/>
              <a:t>Jumeirah Group: Best Employer in Middle East</a:t>
            </a:r>
          </a:p>
        </p:txBody>
      </p:sp>
    </p:spTree>
    <p:extLst>
      <p:ext uri="{BB962C8B-B14F-4D97-AF65-F5344CB8AC3E}">
        <p14:creationId xmlns:p14="http://schemas.microsoft.com/office/powerpoint/2010/main" val="1937431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2"/>
          <a:stretch>
            <a:fillRect/>
          </a:stretch>
        </p:blipFill>
        <p:spPr>
          <a:xfrm>
            <a:off x="308912" y="3595930"/>
            <a:ext cx="3967022" cy="889381"/>
          </a:xfrm>
          <a:prstGeom prst="rect">
            <a:avLst/>
          </a:prstGeom>
        </p:spPr>
      </p:pic>
      <p:pic>
        <p:nvPicPr>
          <p:cNvPr id="20" name="Picture 19"/>
          <p:cNvPicPr>
            <a:picLocks noChangeAspect="1"/>
          </p:cNvPicPr>
          <p:nvPr/>
        </p:nvPicPr>
        <p:blipFill>
          <a:blip r:embed="rId3"/>
          <a:stretch>
            <a:fillRect/>
          </a:stretch>
        </p:blipFill>
        <p:spPr>
          <a:xfrm>
            <a:off x="1265927" y="4194458"/>
            <a:ext cx="3947826" cy="902177"/>
          </a:xfrm>
          <a:prstGeom prst="rect">
            <a:avLst/>
          </a:prstGeom>
        </p:spPr>
      </p:pic>
      <p:grpSp>
        <p:nvGrpSpPr>
          <p:cNvPr id="3" name="Group 2"/>
          <p:cNvGrpSpPr/>
          <p:nvPr/>
        </p:nvGrpSpPr>
        <p:grpSpPr>
          <a:xfrm>
            <a:off x="257105" y="1521730"/>
            <a:ext cx="2268465" cy="1462876"/>
            <a:chOff x="6301600" y="1349206"/>
            <a:chExt cx="2268465" cy="1462876"/>
          </a:xfrm>
        </p:grpSpPr>
        <p:pic>
          <p:nvPicPr>
            <p:cNvPr id="6146" name="Picture 2" descr="http://sbc.edu.sa/wp-content/uploads/2013/06/banatzayed-emirati-teacher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75753" y="1349206"/>
              <a:ext cx="2194312" cy="146287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301600" y="1390377"/>
              <a:ext cx="1362874" cy="369332"/>
            </a:xfrm>
            <a:prstGeom prst="rect">
              <a:avLst/>
            </a:prstGeom>
            <a:noFill/>
          </p:spPr>
          <p:txBody>
            <a:bodyPr wrap="none" rtlCol="0">
              <a:spAutoFit/>
            </a:bodyPr>
            <a:lstStyle/>
            <a:p>
              <a:r>
                <a:rPr lang="en-GB" b="1" dirty="0"/>
                <a:t>Visit schools</a:t>
              </a:r>
            </a:p>
          </p:txBody>
        </p:sp>
      </p:grpSp>
      <p:pic>
        <p:nvPicPr>
          <p:cNvPr id="17" name="Picture 16"/>
          <p:cNvPicPr>
            <a:picLocks noChangeAspect="1"/>
          </p:cNvPicPr>
          <p:nvPr/>
        </p:nvPicPr>
        <p:blipFill>
          <a:blip r:embed="rId5"/>
          <a:stretch>
            <a:fillRect/>
          </a:stretch>
        </p:blipFill>
        <p:spPr>
          <a:xfrm>
            <a:off x="2232965" y="4766118"/>
            <a:ext cx="3954225" cy="914975"/>
          </a:xfrm>
          <a:prstGeom prst="rect">
            <a:avLst/>
          </a:prstGeom>
        </p:spPr>
      </p:pic>
      <p:sp>
        <p:nvSpPr>
          <p:cNvPr id="26" name="Title 5"/>
          <p:cNvSpPr txBox="1">
            <a:spLocks/>
          </p:cNvSpPr>
          <p:nvPr/>
        </p:nvSpPr>
        <p:spPr>
          <a:xfrm>
            <a:off x="1791335" y="31157"/>
            <a:ext cx="4367782" cy="900113"/>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800" kern="1200" baseline="0">
                <a:solidFill>
                  <a:schemeClr val="tx2"/>
                </a:solidFill>
                <a:latin typeface="+mn-lt"/>
                <a:ea typeface="+mj-ea"/>
                <a:cs typeface="Bariol Bold"/>
              </a:defRPr>
            </a:lvl1pPr>
          </a:lstStyle>
          <a:p>
            <a:r>
              <a:rPr lang="en-GB" sz="2400" b="1" dirty="0"/>
              <a:t>Helping employers to attract, develop and retain talent </a:t>
            </a:r>
          </a:p>
        </p:txBody>
      </p:sp>
      <p:grpSp>
        <p:nvGrpSpPr>
          <p:cNvPr id="24" name="Group 23"/>
          <p:cNvGrpSpPr/>
          <p:nvPr/>
        </p:nvGrpSpPr>
        <p:grpSpPr>
          <a:xfrm>
            <a:off x="6053004" y="4788746"/>
            <a:ext cx="2824201" cy="1464007"/>
            <a:chOff x="7525909" y="3128812"/>
            <a:chExt cx="2824201" cy="1464007"/>
          </a:xfrm>
        </p:grpSpPr>
        <p:pic>
          <p:nvPicPr>
            <p:cNvPr id="21" name="Picture 20"/>
            <p:cNvPicPr>
              <a:picLocks noChangeAspect="1"/>
            </p:cNvPicPr>
            <p:nvPr/>
          </p:nvPicPr>
          <p:blipFill>
            <a:blip r:embed="rId6"/>
            <a:stretch>
              <a:fillRect/>
            </a:stretch>
          </p:blipFill>
          <p:spPr>
            <a:xfrm>
              <a:off x="7525909" y="3533292"/>
              <a:ext cx="2824201" cy="1059527"/>
            </a:xfrm>
            <a:prstGeom prst="rect">
              <a:avLst/>
            </a:prstGeom>
          </p:spPr>
        </p:pic>
        <p:sp>
          <p:nvSpPr>
            <p:cNvPr id="22" name="TextBox 21"/>
            <p:cNvSpPr txBox="1"/>
            <p:nvPr/>
          </p:nvSpPr>
          <p:spPr>
            <a:xfrm>
              <a:off x="7890030" y="3128812"/>
              <a:ext cx="2095958" cy="369332"/>
            </a:xfrm>
            <a:prstGeom prst="rect">
              <a:avLst/>
            </a:prstGeom>
            <a:noFill/>
          </p:spPr>
          <p:txBody>
            <a:bodyPr wrap="none" rtlCol="0">
              <a:spAutoFit/>
            </a:bodyPr>
            <a:lstStyle/>
            <a:p>
              <a:r>
                <a:rPr lang="en-GB" dirty="0"/>
                <a:t>Sector Collaboration</a:t>
              </a:r>
            </a:p>
          </p:txBody>
        </p:sp>
        <p:sp>
          <p:nvSpPr>
            <p:cNvPr id="23" name="Rectangle 22"/>
            <p:cNvSpPr/>
            <p:nvPr/>
          </p:nvSpPr>
          <p:spPr>
            <a:xfrm>
              <a:off x="7525909" y="3128812"/>
              <a:ext cx="2824201" cy="1464007"/>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grpSp>
        <p:nvGrpSpPr>
          <p:cNvPr id="6" name="Group 5"/>
          <p:cNvGrpSpPr/>
          <p:nvPr/>
        </p:nvGrpSpPr>
        <p:grpSpPr>
          <a:xfrm>
            <a:off x="2768809" y="2005705"/>
            <a:ext cx="2194313" cy="1509688"/>
            <a:chOff x="6703023" y="2101556"/>
            <a:chExt cx="2194313" cy="1509688"/>
          </a:xfrm>
        </p:grpSpPr>
        <p:pic>
          <p:nvPicPr>
            <p:cNvPr id="6148" name="Picture 4" descr="http://www.hoteliermiddleeast.com/pictures/gallery/National%20Day/UAE-National-Day-Family.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703023" y="2101556"/>
              <a:ext cx="2194313" cy="1509688"/>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7224567" y="2160551"/>
              <a:ext cx="1495409" cy="369332"/>
            </a:xfrm>
            <a:prstGeom prst="rect">
              <a:avLst/>
            </a:prstGeom>
            <a:noFill/>
          </p:spPr>
          <p:txBody>
            <a:bodyPr wrap="none" rtlCol="0">
              <a:spAutoFit/>
            </a:bodyPr>
            <a:lstStyle/>
            <a:p>
              <a:r>
                <a:rPr lang="en-GB" b="1" dirty="0"/>
                <a:t>Meet families</a:t>
              </a:r>
            </a:p>
          </p:txBody>
        </p:sp>
      </p:grpSp>
      <p:grpSp>
        <p:nvGrpSpPr>
          <p:cNvPr id="9" name="Group 8"/>
          <p:cNvGrpSpPr/>
          <p:nvPr/>
        </p:nvGrpSpPr>
        <p:grpSpPr>
          <a:xfrm>
            <a:off x="5148042" y="2573721"/>
            <a:ext cx="2433423" cy="1709262"/>
            <a:chOff x="6420447" y="4672066"/>
            <a:chExt cx="2433423" cy="1709262"/>
          </a:xfrm>
        </p:grpSpPr>
        <p:pic>
          <p:nvPicPr>
            <p:cNvPr id="6150" name="Picture 6" descr="http://m.gulfnews.com/polopoly_fs/1.1202436!/image/3086159402.jpg_gen/derivatives/box_475/3086159402.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67096" y="4672066"/>
              <a:ext cx="2287610" cy="1423484"/>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6420447" y="6011996"/>
              <a:ext cx="2433423" cy="369332"/>
            </a:xfrm>
            <a:prstGeom prst="rect">
              <a:avLst/>
            </a:prstGeom>
            <a:noFill/>
          </p:spPr>
          <p:txBody>
            <a:bodyPr wrap="none" rtlCol="0">
              <a:spAutoFit/>
            </a:bodyPr>
            <a:lstStyle/>
            <a:p>
              <a:r>
                <a:rPr lang="en-GB" b="1" dirty="0"/>
                <a:t>Ask advice from fathers</a:t>
              </a:r>
            </a:p>
          </p:txBody>
        </p:sp>
        <p:sp>
          <p:nvSpPr>
            <p:cNvPr id="7" name="Rectangle 6"/>
            <p:cNvSpPr/>
            <p:nvPr/>
          </p:nvSpPr>
          <p:spPr>
            <a:xfrm>
              <a:off x="6444208" y="4672066"/>
              <a:ext cx="2299070" cy="1709262"/>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b="1" dirty="0"/>
            </a:p>
          </p:txBody>
        </p:sp>
      </p:grpSp>
      <p:sp>
        <p:nvSpPr>
          <p:cNvPr id="4" name="Rectangle 3"/>
          <p:cNvSpPr/>
          <p:nvPr/>
        </p:nvSpPr>
        <p:spPr>
          <a:xfrm>
            <a:off x="5051780" y="843029"/>
            <a:ext cx="3836694" cy="1600438"/>
          </a:xfrm>
          <a:prstGeom prst="rect">
            <a:avLst/>
          </a:prstGeom>
        </p:spPr>
        <p:txBody>
          <a:bodyPr wrap="square">
            <a:spAutoFit/>
          </a:bodyPr>
          <a:lstStyle/>
          <a:p>
            <a:r>
              <a:rPr lang="en-GB" sz="1400" b="1" dirty="0">
                <a:hlinkClick r:id="rId9"/>
              </a:rPr>
              <a:t>HH Sheikh Mohammed bin Rashid Al Maktoum</a:t>
            </a:r>
            <a:endParaRPr lang="en-GB" sz="1400" b="1" dirty="0"/>
          </a:p>
          <a:p>
            <a:r>
              <a:rPr lang="en-GB" sz="1400" dirty="0"/>
              <a:t>“Today we approved Vision 2020 for tourism. The vision is clear, infrastructure is ready &amp; confidence in our human resources is high. We want everyone to work as one team to achieve the goal, with positive energy, strong determination &amp; the belief that anything is possible.”</a:t>
            </a:r>
            <a:endParaRPr lang="en-GB" sz="1400" dirty="0">
              <a:effectLst/>
            </a:endParaRPr>
          </a:p>
        </p:txBody>
      </p:sp>
    </p:spTree>
    <p:extLst>
      <p:ext uri="{BB962C8B-B14F-4D97-AF65-F5344CB8AC3E}">
        <p14:creationId xmlns:p14="http://schemas.microsoft.com/office/powerpoint/2010/main" val="42074750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6468" y="171916"/>
            <a:ext cx="5184576" cy="1143000"/>
          </a:xfrm>
        </p:spPr>
        <p:txBody>
          <a:bodyPr/>
          <a:lstStyle/>
          <a:p>
            <a:r>
              <a:rPr lang="en-GB" dirty="0"/>
              <a:t>Enabling Capabilities</a:t>
            </a:r>
          </a:p>
        </p:txBody>
      </p:sp>
      <p:sp>
        <p:nvSpPr>
          <p:cNvPr id="3" name="TextBox 2"/>
          <p:cNvSpPr txBox="1"/>
          <p:nvPr/>
        </p:nvSpPr>
        <p:spPr>
          <a:xfrm>
            <a:off x="5940152" y="1252057"/>
            <a:ext cx="2936127" cy="954107"/>
          </a:xfrm>
          <a:prstGeom prst="rect">
            <a:avLst/>
          </a:prstGeom>
          <a:noFill/>
        </p:spPr>
        <p:txBody>
          <a:bodyPr wrap="square" rtlCol="0">
            <a:spAutoFit/>
          </a:bodyPr>
          <a:lstStyle/>
          <a:p>
            <a:pPr algn="ctr"/>
            <a:r>
              <a:rPr lang="en-GB" sz="2800" b="1" dirty="0"/>
              <a:t>Building National Talent</a:t>
            </a:r>
          </a:p>
        </p:txBody>
      </p:sp>
      <p:pic>
        <p:nvPicPr>
          <p:cNvPr id="6" name="Picture 5"/>
          <p:cNvPicPr>
            <a:picLocks noChangeAspect="1"/>
          </p:cNvPicPr>
          <p:nvPr/>
        </p:nvPicPr>
        <p:blipFill>
          <a:blip r:embed="rId2"/>
          <a:stretch>
            <a:fillRect/>
          </a:stretch>
        </p:blipFill>
        <p:spPr>
          <a:xfrm rot="21168572">
            <a:off x="4531601" y="2991525"/>
            <a:ext cx="1925655" cy="2512773"/>
          </a:xfrm>
          <a:prstGeom prst="rect">
            <a:avLst/>
          </a:prstGeom>
          <a:effectLst>
            <a:outerShdw blurRad="76200" dir="13500000" sy="23000" kx="1200000" algn="br" rotWithShape="0">
              <a:prstClr val="black">
                <a:alpha val="20000"/>
              </a:prstClr>
            </a:outerShdw>
          </a:effectLst>
        </p:spPr>
      </p:pic>
      <p:pic>
        <p:nvPicPr>
          <p:cNvPr id="5" name="Picture 4"/>
          <p:cNvPicPr>
            <a:picLocks noChangeAspect="1"/>
          </p:cNvPicPr>
          <p:nvPr/>
        </p:nvPicPr>
        <p:blipFill>
          <a:blip r:embed="rId3"/>
          <a:stretch>
            <a:fillRect/>
          </a:stretch>
        </p:blipFill>
        <p:spPr>
          <a:xfrm rot="410569">
            <a:off x="2515417" y="2979041"/>
            <a:ext cx="1799426" cy="2539967"/>
          </a:xfrm>
          <a:prstGeom prst="rect">
            <a:avLst/>
          </a:prstGeom>
          <a:effectLst>
            <a:outerShdw blurRad="76200" dir="13500000" sy="23000" kx="1200000" algn="br" rotWithShape="0">
              <a:prstClr val="black">
                <a:alpha val="20000"/>
              </a:prstClr>
            </a:outerShdw>
          </a:effectLst>
        </p:spPr>
      </p:pic>
      <p:pic>
        <p:nvPicPr>
          <p:cNvPr id="4" name="Picture 3"/>
          <p:cNvPicPr>
            <a:picLocks noChangeAspect="1"/>
          </p:cNvPicPr>
          <p:nvPr/>
        </p:nvPicPr>
        <p:blipFill>
          <a:blip r:embed="rId4"/>
          <a:stretch>
            <a:fillRect/>
          </a:stretch>
        </p:blipFill>
        <p:spPr>
          <a:xfrm rot="21210861">
            <a:off x="571644" y="3016845"/>
            <a:ext cx="1803153" cy="2535683"/>
          </a:xfrm>
          <a:prstGeom prst="rect">
            <a:avLst/>
          </a:prstGeom>
          <a:ln>
            <a:solidFill>
              <a:srgbClr val="9FA2A7"/>
            </a:solidFill>
          </a:ln>
          <a:effectLst>
            <a:outerShdw blurRad="76200" dir="13500000" sy="23000" kx="1200000" algn="br" rotWithShape="0">
              <a:prstClr val="black">
                <a:alpha val="20000"/>
              </a:prstClr>
            </a:outerShdw>
          </a:effectLst>
        </p:spPr>
      </p:pic>
      <p:sp>
        <p:nvSpPr>
          <p:cNvPr id="7" name="TextBox 6"/>
          <p:cNvSpPr txBox="1"/>
          <p:nvPr/>
        </p:nvSpPr>
        <p:spPr>
          <a:xfrm>
            <a:off x="3292895" y="1844349"/>
            <a:ext cx="2361865" cy="369332"/>
          </a:xfrm>
          <a:prstGeom prst="rect">
            <a:avLst/>
          </a:prstGeom>
          <a:noFill/>
        </p:spPr>
        <p:txBody>
          <a:bodyPr wrap="none" rtlCol="0">
            <a:spAutoFit/>
          </a:bodyPr>
          <a:lstStyle/>
          <a:p>
            <a:pPr algn="ctr"/>
            <a:r>
              <a:rPr lang="en-GB" dirty="0"/>
              <a:t>KSA needs ~1m leaders</a:t>
            </a:r>
          </a:p>
        </p:txBody>
      </p:sp>
      <p:sp>
        <p:nvSpPr>
          <p:cNvPr id="8" name="TextBox 7"/>
          <p:cNvSpPr txBox="1"/>
          <p:nvPr/>
        </p:nvSpPr>
        <p:spPr>
          <a:xfrm>
            <a:off x="0" y="1273400"/>
            <a:ext cx="2946442" cy="523220"/>
          </a:xfrm>
          <a:prstGeom prst="rect">
            <a:avLst/>
          </a:prstGeom>
          <a:noFill/>
        </p:spPr>
        <p:txBody>
          <a:bodyPr wrap="square" rtlCol="0">
            <a:spAutoFit/>
          </a:bodyPr>
          <a:lstStyle/>
          <a:p>
            <a:pPr algn="ctr"/>
            <a:r>
              <a:rPr lang="en-GB" sz="2800" b="1" dirty="0"/>
              <a:t>Human Resources</a:t>
            </a:r>
          </a:p>
        </p:txBody>
      </p:sp>
      <p:pic>
        <p:nvPicPr>
          <p:cNvPr id="9" name="Picture 8"/>
          <p:cNvPicPr>
            <a:picLocks noChangeAspect="1"/>
          </p:cNvPicPr>
          <p:nvPr/>
        </p:nvPicPr>
        <p:blipFill>
          <a:blip r:embed="rId5"/>
          <a:stretch>
            <a:fillRect/>
          </a:stretch>
        </p:blipFill>
        <p:spPr>
          <a:xfrm rot="436405">
            <a:off x="6762290" y="2997728"/>
            <a:ext cx="1885948" cy="2573917"/>
          </a:xfrm>
          <a:prstGeom prst="rect">
            <a:avLst/>
          </a:prstGeom>
          <a:effectLst>
            <a:outerShdw blurRad="76200" dir="18900000" sy="23000" kx="-1200000" algn="bl" rotWithShape="0">
              <a:prstClr val="black">
                <a:alpha val="20000"/>
              </a:prstClr>
            </a:outerShdw>
          </a:effectLst>
        </p:spPr>
      </p:pic>
      <p:sp>
        <p:nvSpPr>
          <p:cNvPr id="10" name="TextBox 9"/>
          <p:cNvSpPr txBox="1"/>
          <p:nvPr/>
        </p:nvSpPr>
        <p:spPr>
          <a:xfrm>
            <a:off x="3589442" y="1264793"/>
            <a:ext cx="1808957" cy="523220"/>
          </a:xfrm>
          <a:prstGeom prst="rect">
            <a:avLst/>
          </a:prstGeom>
          <a:noFill/>
        </p:spPr>
        <p:txBody>
          <a:bodyPr wrap="none" rtlCol="0">
            <a:spAutoFit/>
          </a:bodyPr>
          <a:lstStyle/>
          <a:p>
            <a:pPr algn="ctr"/>
            <a:r>
              <a:rPr lang="en-GB" sz="2800" b="1" dirty="0"/>
              <a:t>Leadership</a:t>
            </a:r>
          </a:p>
        </p:txBody>
      </p:sp>
      <p:sp>
        <p:nvSpPr>
          <p:cNvPr id="11" name="TextBox 10"/>
          <p:cNvSpPr txBox="1"/>
          <p:nvPr/>
        </p:nvSpPr>
        <p:spPr>
          <a:xfrm>
            <a:off x="0" y="1729110"/>
            <a:ext cx="3007503" cy="646331"/>
          </a:xfrm>
          <a:prstGeom prst="rect">
            <a:avLst/>
          </a:prstGeom>
          <a:noFill/>
        </p:spPr>
        <p:txBody>
          <a:bodyPr wrap="square" rtlCol="0">
            <a:spAutoFit/>
          </a:bodyPr>
          <a:lstStyle/>
          <a:p>
            <a:pPr algn="ctr"/>
            <a:r>
              <a:rPr lang="en-GB" dirty="0"/>
              <a:t>KSA needs ~250,000 </a:t>
            </a:r>
          </a:p>
          <a:p>
            <a:pPr algn="ctr"/>
            <a:r>
              <a:rPr lang="en-GB" dirty="0"/>
              <a:t>world-class HR professionals</a:t>
            </a:r>
          </a:p>
        </p:txBody>
      </p:sp>
      <p:sp>
        <p:nvSpPr>
          <p:cNvPr id="12" name="TextBox 11"/>
          <p:cNvSpPr txBox="1"/>
          <p:nvPr/>
        </p:nvSpPr>
        <p:spPr>
          <a:xfrm>
            <a:off x="6299756" y="2062345"/>
            <a:ext cx="2373111" cy="646331"/>
          </a:xfrm>
          <a:prstGeom prst="rect">
            <a:avLst/>
          </a:prstGeom>
          <a:noFill/>
        </p:spPr>
        <p:txBody>
          <a:bodyPr wrap="square" rtlCol="0">
            <a:spAutoFit/>
          </a:bodyPr>
          <a:lstStyle/>
          <a:p>
            <a:pPr algn="ctr"/>
            <a:r>
              <a:rPr lang="en-GB" dirty="0"/>
              <a:t>KSA needs ~8m talented professionals</a:t>
            </a:r>
          </a:p>
        </p:txBody>
      </p:sp>
    </p:spTree>
    <p:extLst>
      <p:ext uri="{BB962C8B-B14F-4D97-AF65-F5344CB8AC3E}">
        <p14:creationId xmlns:p14="http://schemas.microsoft.com/office/powerpoint/2010/main" val="18300326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Enabling Capabilities:</a:t>
            </a:r>
            <a:br>
              <a:rPr lang="en-GB" dirty="0"/>
            </a:br>
            <a:r>
              <a:rPr lang="en-GB" sz="2400" dirty="0"/>
              <a:t>Effective Human Resource functions</a:t>
            </a:r>
          </a:p>
        </p:txBody>
      </p:sp>
      <p:pic>
        <p:nvPicPr>
          <p:cNvPr id="4" name="Picture 3"/>
          <p:cNvPicPr>
            <a:picLocks noChangeAspect="1"/>
          </p:cNvPicPr>
          <p:nvPr/>
        </p:nvPicPr>
        <p:blipFill>
          <a:blip r:embed="rId2"/>
          <a:stretch>
            <a:fillRect/>
          </a:stretch>
        </p:blipFill>
        <p:spPr>
          <a:xfrm rot="294768">
            <a:off x="781686" y="2001590"/>
            <a:ext cx="1803153" cy="2535683"/>
          </a:xfrm>
          <a:prstGeom prst="rect">
            <a:avLst/>
          </a:prstGeom>
          <a:ln>
            <a:solidFill>
              <a:srgbClr val="9FA2A7"/>
            </a:solidFill>
          </a:ln>
          <a:effectLst>
            <a:outerShdw blurRad="76200" dir="13500000" sy="23000" kx="1200000" algn="br" rotWithShape="0">
              <a:prstClr val="black">
                <a:alpha val="20000"/>
              </a:prstClr>
            </a:outerShdw>
          </a:effectLst>
        </p:spPr>
      </p:pic>
      <p:sp>
        <p:nvSpPr>
          <p:cNvPr id="11" name="TextBox 10"/>
          <p:cNvSpPr txBox="1"/>
          <p:nvPr/>
        </p:nvSpPr>
        <p:spPr>
          <a:xfrm>
            <a:off x="179512" y="1144963"/>
            <a:ext cx="3007503" cy="646331"/>
          </a:xfrm>
          <a:prstGeom prst="rect">
            <a:avLst/>
          </a:prstGeom>
          <a:noFill/>
        </p:spPr>
        <p:txBody>
          <a:bodyPr wrap="square" rtlCol="0">
            <a:spAutoFit/>
          </a:bodyPr>
          <a:lstStyle/>
          <a:p>
            <a:pPr algn="ctr"/>
            <a:r>
              <a:rPr lang="en-GB" dirty="0"/>
              <a:t>KSA needs ~250,000 </a:t>
            </a:r>
          </a:p>
          <a:p>
            <a:pPr algn="ctr"/>
            <a:r>
              <a:rPr lang="en-GB" dirty="0"/>
              <a:t>world-class HR professionals</a:t>
            </a:r>
          </a:p>
        </p:txBody>
      </p:sp>
      <p:grpSp>
        <p:nvGrpSpPr>
          <p:cNvPr id="36" name="Group 35"/>
          <p:cNvGrpSpPr/>
          <p:nvPr/>
        </p:nvGrpSpPr>
        <p:grpSpPr>
          <a:xfrm>
            <a:off x="3491880" y="2105371"/>
            <a:ext cx="5225747" cy="766565"/>
            <a:chOff x="2932755" y="3364087"/>
            <a:chExt cx="5225747" cy="766565"/>
          </a:xfrm>
        </p:grpSpPr>
        <p:grpSp>
          <p:nvGrpSpPr>
            <p:cNvPr id="26" name="Group 25"/>
            <p:cNvGrpSpPr/>
            <p:nvPr/>
          </p:nvGrpSpPr>
          <p:grpSpPr>
            <a:xfrm rot="326801">
              <a:off x="5749446" y="3482580"/>
              <a:ext cx="2409056" cy="648072"/>
              <a:chOff x="5979368" y="3501008"/>
              <a:chExt cx="2409056" cy="648072"/>
            </a:xfrm>
            <a:noFill/>
          </p:grpSpPr>
          <p:pic>
            <p:nvPicPr>
              <p:cNvPr id="23" name="Picture 22"/>
              <p:cNvPicPr>
                <a:picLocks noChangeAspect="1"/>
              </p:cNvPicPr>
              <p:nvPr/>
            </p:nvPicPr>
            <p:blipFill>
              <a:blip r:embed="rId3"/>
              <a:stretch>
                <a:fillRect/>
              </a:stretch>
            </p:blipFill>
            <p:spPr>
              <a:xfrm>
                <a:off x="6226788" y="3645024"/>
                <a:ext cx="973036" cy="192526"/>
              </a:xfrm>
              <a:prstGeom prst="rect">
                <a:avLst/>
              </a:prstGeom>
              <a:grpFill/>
            </p:spPr>
          </p:pic>
          <p:sp>
            <p:nvSpPr>
              <p:cNvPr id="24" name="TextBox 23"/>
              <p:cNvSpPr txBox="1"/>
              <p:nvPr/>
            </p:nvSpPr>
            <p:spPr>
              <a:xfrm>
                <a:off x="6137487" y="3837550"/>
                <a:ext cx="2250937" cy="246221"/>
              </a:xfrm>
              <a:prstGeom prst="rect">
                <a:avLst/>
              </a:prstGeom>
              <a:grpFill/>
            </p:spPr>
            <p:txBody>
              <a:bodyPr wrap="none" rtlCol="0">
                <a:spAutoFit/>
              </a:bodyPr>
              <a:lstStyle/>
              <a:p>
                <a:r>
                  <a:rPr lang="en-GB" sz="1000" b="1" dirty="0">
                    <a:latin typeface="Times New Roman" panose="02020603050405020304" pitchFamily="18" charset="0"/>
                    <a:cs typeface="Times New Roman" panose="02020603050405020304" pitchFamily="18" charset="0"/>
                  </a:rPr>
                  <a:t>Al XYZ Group Awarded ‘best in HR’</a:t>
                </a:r>
              </a:p>
            </p:txBody>
          </p:sp>
          <p:sp>
            <p:nvSpPr>
              <p:cNvPr id="25" name="Vertical Scroll 24"/>
              <p:cNvSpPr/>
              <p:nvPr/>
            </p:nvSpPr>
            <p:spPr>
              <a:xfrm>
                <a:off x="5979368" y="3501008"/>
                <a:ext cx="2409056" cy="648072"/>
              </a:xfrm>
              <a:prstGeom prst="verticalScroll">
                <a:avLst>
                  <a:gd name="adj" fmla="val 19862"/>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5" name="TextBox 14"/>
            <p:cNvSpPr txBox="1"/>
            <p:nvPr/>
          </p:nvSpPr>
          <p:spPr>
            <a:xfrm>
              <a:off x="2932755" y="3364087"/>
              <a:ext cx="3007503" cy="646331"/>
            </a:xfrm>
            <a:prstGeom prst="rect">
              <a:avLst/>
            </a:prstGeom>
            <a:noFill/>
          </p:spPr>
          <p:txBody>
            <a:bodyPr wrap="square" rtlCol="0">
              <a:spAutoFit/>
            </a:bodyPr>
            <a:lstStyle/>
            <a:p>
              <a:r>
                <a:rPr lang="en-GB" dirty="0"/>
                <a:t>Recognise and publicise exemplary HR functions</a:t>
              </a:r>
            </a:p>
          </p:txBody>
        </p:sp>
      </p:grpSp>
      <p:sp>
        <p:nvSpPr>
          <p:cNvPr id="17" name="Rectangle 16"/>
          <p:cNvSpPr/>
          <p:nvPr/>
        </p:nvSpPr>
        <p:spPr>
          <a:xfrm>
            <a:off x="12687" y="4888186"/>
            <a:ext cx="4047243" cy="738664"/>
          </a:xfrm>
          <a:prstGeom prst="rect">
            <a:avLst/>
          </a:prstGeom>
        </p:spPr>
        <p:txBody>
          <a:bodyPr wrap="square">
            <a:spAutoFit/>
          </a:bodyPr>
          <a:lstStyle/>
          <a:p>
            <a:pPr algn="ctr">
              <a:defRPr sz="1200" b="1" i="0" u="none" strike="noStrike" kern="1200" baseline="0">
                <a:solidFill>
                  <a:prstClr val="black"/>
                </a:solidFill>
                <a:latin typeface="+mn-lt"/>
                <a:ea typeface="+mn-ea"/>
                <a:cs typeface="+mn-cs"/>
              </a:defRPr>
            </a:pPr>
            <a:r>
              <a:rPr lang="en-GB" sz="1400" i="1" dirty="0">
                <a:solidFill>
                  <a:srgbClr val="30749F"/>
                </a:solidFill>
              </a:rPr>
              <a:t>If every member of the HR team was of world class standard how much extra do you think it would add to your organisation’s profit/effectiveness?</a:t>
            </a:r>
          </a:p>
        </p:txBody>
      </p:sp>
      <p:sp>
        <p:nvSpPr>
          <p:cNvPr id="18" name="TextBox 17"/>
          <p:cNvSpPr txBox="1"/>
          <p:nvPr/>
        </p:nvSpPr>
        <p:spPr>
          <a:xfrm>
            <a:off x="616207" y="5567839"/>
            <a:ext cx="2955617" cy="369332"/>
          </a:xfrm>
          <a:prstGeom prst="rect">
            <a:avLst/>
          </a:prstGeom>
          <a:noFill/>
        </p:spPr>
        <p:txBody>
          <a:bodyPr wrap="none" rtlCol="0">
            <a:spAutoFit/>
          </a:bodyPr>
          <a:lstStyle/>
          <a:p>
            <a:r>
              <a:rPr lang="en-GB" dirty="0"/>
              <a:t>~12% = $14bn pa to GCC GDP</a:t>
            </a:r>
          </a:p>
        </p:txBody>
      </p:sp>
      <p:grpSp>
        <p:nvGrpSpPr>
          <p:cNvPr id="35" name="Group 34"/>
          <p:cNvGrpSpPr/>
          <p:nvPr/>
        </p:nvGrpSpPr>
        <p:grpSpPr>
          <a:xfrm>
            <a:off x="3491880" y="1150902"/>
            <a:ext cx="4775778" cy="1053070"/>
            <a:chOff x="2932755" y="2409618"/>
            <a:chExt cx="4775778" cy="1053070"/>
          </a:xfrm>
        </p:grpSpPr>
        <p:sp>
          <p:nvSpPr>
            <p:cNvPr id="14" name="TextBox 13"/>
            <p:cNvSpPr txBox="1"/>
            <p:nvPr/>
          </p:nvSpPr>
          <p:spPr>
            <a:xfrm>
              <a:off x="2932755" y="2758870"/>
              <a:ext cx="3007503" cy="369332"/>
            </a:xfrm>
            <a:prstGeom prst="rect">
              <a:avLst/>
            </a:prstGeom>
            <a:noFill/>
          </p:spPr>
          <p:txBody>
            <a:bodyPr wrap="square" rtlCol="0">
              <a:spAutoFit/>
            </a:bodyPr>
            <a:lstStyle/>
            <a:p>
              <a:r>
                <a:rPr lang="en-GB" dirty="0"/>
                <a:t>Accredit HR professionals</a:t>
              </a:r>
            </a:p>
          </p:txBody>
        </p:sp>
        <p:grpSp>
          <p:nvGrpSpPr>
            <p:cNvPr id="22" name="Group 21"/>
            <p:cNvGrpSpPr/>
            <p:nvPr/>
          </p:nvGrpSpPr>
          <p:grpSpPr>
            <a:xfrm rot="21054329">
              <a:off x="6346805" y="2409618"/>
              <a:ext cx="1361728" cy="1053070"/>
              <a:chOff x="6346805" y="2410503"/>
              <a:chExt cx="1361728" cy="1053070"/>
            </a:xfrm>
          </p:grpSpPr>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46805" y="2410503"/>
                <a:ext cx="1361728" cy="1053070"/>
              </a:xfrm>
              <a:prstGeom prst="rect">
                <a:avLst/>
              </a:prstGeom>
            </p:spPr>
          </p:pic>
          <p:sp>
            <p:nvSpPr>
              <p:cNvPr id="20" name="TextBox 19"/>
              <p:cNvSpPr txBox="1"/>
              <p:nvPr/>
            </p:nvSpPr>
            <p:spPr>
              <a:xfrm>
                <a:off x="6570635" y="2778788"/>
                <a:ext cx="914068" cy="169277"/>
              </a:xfrm>
              <a:prstGeom prst="rect">
                <a:avLst/>
              </a:prstGeom>
              <a:noFill/>
            </p:spPr>
            <p:txBody>
              <a:bodyPr wrap="square" rtlCol="0">
                <a:spAutoFit/>
              </a:bodyPr>
              <a:lstStyle/>
              <a:p>
                <a:pPr algn="ctr"/>
                <a:r>
                  <a:rPr lang="en-GB" sz="500" i="1" dirty="0"/>
                  <a:t>Ahmed al Fakieh</a:t>
                </a:r>
              </a:p>
            </p:txBody>
          </p:sp>
          <p:sp>
            <p:nvSpPr>
              <p:cNvPr id="21" name="TextBox 20"/>
              <p:cNvSpPr txBox="1"/>
              <p:nvPr/>
            </p:nvSpPr>
            <p:spPr>
              <a:xfrm>
                <a:off x="6570635" y="2965312"/>
                <a:ext cx="914068" cy="169277"/>
              </a:xfrm>
              <a:prstGeom prst="rect">
                <a:avLst/>
              </a:prstGeom>
              <a:noFill/>
            </p:spPr>
            <p:txBody>
              <a:bodyPr wrap="square" rtlCol="0">
                <a:spAutoFit/>
              </a:bodyPr>
              <a:lstStyle/>
              <a:p>
                <a:pPr algn="ctr"/>
                <a:r>
                  <a:rPr lang="en-GB" sz="500" i="1" dirty="0"/>
                  <a:t>Certified HR Professional</a:t>
                </a:r>
              </a:p>
            </p:txBody>
          </p:sp>
        </p:grpSp>
      </p:grpSp>
      <p:grpSp>
        <p:nvGrpSpPr>
          <p:cNvPr id="38" name="Group 37"/>
          <p:cNvGrpSpPr/>
          <p:nvPr/>
        </p:nvGrpSpPr>
        <p:grpSpPr>
          <a:xfrm>
            <a:off x="3491880" y="3641082"/>
            <a:ext cx="3629090" cy="1785765"/>
            <a:chOff x="2932755" y="4899798"/>
            <a:chExt cx="3629090" cy="1785765"/>
          </a:xfrm>
        </p:grpSpPr>
        <p:sp>
          <p:nvSpPr>
            <p:cNvPr id="16" name="TextBox 15"/>
            <p:cNvSpPr txBox="1"/>
            <p:nvPr/>
          </p:nvSpPr>
          <p:spPr>
            <a:xfrm>
              <a:off x="2932755" y="5128520"/>
              <a:ext cx="2570075" cy="923330"/>
            </a:xfrm>
            <a:prstGeom prst="rect">
              <a:avLst/>
            </a:prstGeom>
            <a:noFill/>
          </p:spPr>
          <p:txBody>
            <a:bodyPr wrap="square" rtlCol="0">
              <a:spAutoFit/>
            </a:bodyPr>
            <a:lstStyle/>
            <a:p>
              <a:r>
                <a:rPr lang="en-GB" dirty="0"/>
                <a:t>Codify, simplify and implement Saudi-specific HR standards</a:t>
              </a:r>
            </a:p>
          </p:txBody>
        </p:sp>
        <p:grpSp>
          <p:nvGrpSpPr>
            <p:cNvPr id="34" name="Group 33"/>
            <p:cNvGrpSpPr/>
            <p:nvPr/>
          </p:nvGrpSpPr>
          <p:grpSpPr>
            <a:xfrm rot="1212210">
              <a:off x="5651372" y="4899798"/>
              <a:ext cx="910473" cy="1785765"/>
              <a:chOff x="6314224" y="4492444"/>
              <a:chExt cx="910473" cy="1785765"/>
            </a:xfrm>
          </p:grpSpPr>
          <p:pic>
            <p:nvPicPr>
              <p:cNvPr id="30" name="Picture 29"/>
              <p:cNvPicPr>
                <a:picLocks noChangeAspect="1"/>
              </p:cNvPicPr>
              <p:nvPr/>
            </p:nvPicPr>
            <p:blipFill>
              <a:blip r:embed="rId5"/>
              <a:stretch>
                <a:fillRect/>
              </a:stretch>
            </p:blipFill>
            <p:spPr>
              <a:xfrm rot="19438297">
                <a:off x="6314224" y="4492444"/>
                <a:ext cx="910473" cy="1785765"/>
              </a:xfrm>
              <a:prstGeom prst="rect">
                <a:avLst/>
              </a:prstGeom>
            </p:spPr>
          </p:pic>
          <p:sp>
            <p:nvSpPr>
              <p:cNvPr id="32" name="Rectangle 31"/>
              <p:cNvSpPr/>
              <p:nvPr/>
            </p:nvSpPr>
            <p:spPr>
              <a:xfrm>
                <a:off x="6508975" y="5222621"/>
                <a:ext cx="598640" cy="307029"/>
              </a:xfrm>
              <a:prstGeom prst="rect">
                <a:avLst/>
              </a:prstGeom>
              <a:solidFill>
                <a:srgbClr val="76D3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p:cNvSpPr txBox="1"/>
              <p:nvPr/>
            </p:nvSpPr>
            <p:spPr>
              <a:xfrm rot="19449686">
                <a:off x="6536521" y="5244045"/>
                <a:ext cx="485509" cy="338554"/>
              </a:xfrm>
              <a:prstGeom prst="rect">
                <a:avLst/>
              </a:prstGeom>
              <a:noFill/>
            </p:spPr>
            <p:txBody>
              <a:bodyPr wrap="square" rtlCol="0">
                <a:spAutoFit/>
              </a:bodyPr>
              <a:lstStyle/>
              <a:p>
                <a:pPr algn="ctr"/>
                <a:r>
                  <a:rPr lang="en-GB" sz="1600" dirty="0" err="1">
                    <a:solidFill>
                      <a:schemeClr val="bg1"/>
                    </a:solidFill>
                  </a:rPr>
                  <a:t>iHR</a:t>
                </a:r>
                <a:endParaRPr lang="en-GB" sz="1600" dirty="0">
                  <a:solidFill>
                    <a:schemeClr val="bg1"/>
                  </a:solidFill>
                </a:endParaRPr>
              </a:p>
            </p:txBody>
          </p:sp>
        </p:grpSp>
      </p:grpSp>
      <p:grpSp>
        <p:nvGrpSpPr>
          <p:cNvPr id="43" name="Group 42"/>
          <p:cNvGrpSpPr/>
          <p:nvPr/>
        </p:nvGrpSpPr>
        <p:grpSpPr>
          <a:xfrm>
            <a:off x="3491881" y="2949199"/>
            <a:ext cx="5251065" cy="1031359"/>
            <a:chOff x="3491881" y="2949199"/>
            <a:chExt cx="5251065" cy="1031359"/>
          </a:xfrm>
        </p:grpSpPr>
        <p:sp>
          <p:nvSpPr>
            <p:cNvPr id="13" name="TextBox 12"/>
            <p:cNvSpPr txBox="1"/>
            <p:nvPr/>
          </p:nvSpPr>
          <p:spPr>
            <a:xfrm>
              <a:off x="3491881" y="2949199"/>
              <a:ext cx="2438264" cy="646331"/>
            </a:xfrm>
            <a:prstGeom prst="rect">
              <a:avLst/>
            </a:prstGeom>
            <a:noFill/>
          </p:spPr>
          <p:txBody>
            <a:bodyPr wrap="square" rtlCol="0">
              <a:spAutoFit/>
            </a:bodyPr>
            <a:lstStyle/>
            <a:p>
              <a:r>
                <a:rPr lang="en-GB" dirty="0"/>
                <a:t>Create/support world-class professional body</a:t>
              </a:r>
            </a:p>
          </p:txBody>
        </p:sp>
        <p:sp>
          <p:nvSpPr>
            <p:cNvPr id="29" name="TextBox 28"/>
            <p:cNvSpPr txBox="1"/>
            <p:nvPr/>
          </p:nvSpPr>
          <p:spPr>
            <a:xfrm>
              <a:off x="5816232" y="2981777"/>
              <a:ext cx="2446084" cy="369332"/>
            </a:xfrm>
            <a:prstGeom prst="rect">
              <a:avLst/>
            </a:prstGeom>
            <a:noFill/>
          </p:spPr>
          <p:txBody>
            <a:bodyPr wrap="square" rtlCol="0">
              <a:spAutoFit/>
            </a:bodyPr>
            <a:lstStyle/>
            <a:p>
              <a:r>
                <a:rPr lang="en-GB" b="1" dirty="0">
                  <a:latin typeface="Times New Roman" panose="02020603050405020304" pitchFamily="18" charset="0"/>
                  <a:cs typeface="Times New Roman" panose="02020603050405020304" pitchFamily="18" charset="0"/>
                </a:rPr>
                <a:t>Saudi Institute of HR</a:t>
              </a:r>
            </a:p>
          </p:txBody>
        </p:sp>
        <p:pic>
          <p:nvPicPr>
            <p:cNvPr id="40"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75159" y="3613457"/>
              <a:ext cx="641757" cy="3671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 name="Picture 4" descr="http://www.agendasecuritynews.co.uk/wp-content/uploads/2012/11/CIPD-Logo.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47594" y="3299736"/>
              <a:ext cx="497272" cy="497272"/>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 descr="http://www.robinsonresourcegroup.com/wp-content/uploads/2013/02/SHRM-logo-adp.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r="6030"/>
            <a:stretch/>
          </p:blipFill>
          <p:spPr bwMode="auto">
            <a:xfrm>
              <a:off x="8076166" y="3150034"/>
              <a:ext cx="666780" cy="42604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714997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fade">
                                      <p:cBhvr>
                                        <p:cTn id="17" dur="500"/>
                                        <p:tgtEl>
                                          <p:spTgt spid="4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0579" y="-738"/>
            <a:ext cx="5184576" cy="1143000"/>
          </a:xfrm>
        </p:spPr>
        <p:txBody>
          <a:bodyPr/>
          <a:lstStyle/>
          <a:p>
            <a:r>
              <a:rPr lang="en-GB" dirty="0"/>
              <a:t>Enabling Capabilities:</a:t>
            </a:r>
            <a:br>
              <a:rPr lang="en-GB" dirty="0"/>
            </a:br>
            <a:r>
              <a:rPr lang="en-GB" dirty="0"/>
              <a:t>Leadership</a:t>
            </a:r>
          </a:p>
        </p:txBody>
      </p:sp>
      <p:pic>
        <p:nvPicPr>
          <p:cNvPr id="6" name="Picture 5"/>
          <p:cNvPicPr>
            <a:picLocks noChangeAspect="1"/>
          </p:cNvPicPr>
          <p:nvPr/>
        </p:nvPicPr>
        <p:blipFill>
          <a:blip r:embed="rId2"/>
          <a:stretch>
            <a:fillRect/>
          </a:stretch>
        </p:blipFill>
        <p:spPr>
          <a:xfrm rot="331156">
            <a:off x="961351" y="1905708"/>
            <a:ext cx="1925655" cy="2512773"/>
          </a:xfrm>
          <a:prstGeom prst="rect">
            <a:avLst/>
          </a:prstGeom>
          <a:effectLst>
            <a:outerShdw blurRad="76200" dir="13500000" sy="23000" kx="1200000" algn="br" rotWithShape="0">
              <a:prstClr val="black">
                <a:alpha val="20000"/>
              </a:prstClr>
            </a:outerShdw>
          </a:effectLst>
        </p:spPr>
      </p:pic>
      <p:pic>
        <p:nvPicPr>
          <p:cNvPr id="5" name="Picture 4"/>
          <p:cNvPicPr>
            <a:picLocks noChangeAspect="1"/>
          </p:cNvPicPr>
          <p:nvPr/>
        </p:nvPicPr>
        <p:blipFill>
          <a:blip r:embed="rId3"/>
          <a:stretch>
            <a:fillRect/>
          </a:stretch>
        </p:blipFill>
        <p:spPr>
          <a:xfrm rot="21317871">
            <a:off x="400661" y="3486984"/>
            <a:ext cx="1799426" cy="2539967"/>
          </a:xfrm>
          <a:prstGeom prst="rect">
            <a:avLst/>
          </a:prstGeom>
          <a:effectLst>
            <a:outerShdw blurRad="76200" dir="13500000" sy="23000" kx="1200000" algn="br" rotWithShape="0">
              <a:prstClr val="black">
                <a:alpha val="20000"/>
              </a:prstClr>
            </a:outerShdw>
          </a:effectLst>
        </p:spPr>
      </p:pic>
      <p:sp>
        <p:nvSpPr>
          <p:cNvPr id="7" name="TextBox 6"/>
          <p:cNvSpPr txBox="1"/>
          <p:nvPr/>
        </p:nvSpPr>
        <p:spPr>
          <a:xfrm>
            <a:off x="77209" y="1150615"/>
            <a:ext cx="2361865" cy="369332"/>
          </a:xfrm>
          <a:prstGeom prst="rect">
            <a:avLst/>
          </a:prstGeom>
          <a:noFill/>
        </p:spPr>
        <p:txBody>
          <a:bodyPr wrap="none" rtlCol="0">
            <a:spAutoFit/>
          </a:bodyPr>
          <a:lstStyle/>
          <a:p>
            <a:pPr algn="ctr"/>
            <a:r>
              <a:rPr lang="en-GB" dirty="0"/>
              <a:t>KSA needs ~1m leaders</a:t>
            </a:r>
          </a:p>
        </p:txBody>
      </p:sp>
      <p:grpSp>
        <p:nvGrpSpPr>
          <p:cNvPr id="43" name="Group 42"/>
          <p:cNvGrpSpPr/>
          <p:nvPr/>
        </p:nvGrpSpPr>
        <p:grpSpPr>
          <a:xfrm>
            <a:off x="3491880" y="987482"/>
            <a:ext cx="3996342" cy="1022922"/>
            <a:chOff x="4532406" y="1065019"/>
            <a:chExt cx="3996342" cy="1022922"/>
          </a:xfrm>
        </p:grpSpPr>
        <p:sp>
          <p:nvSpPr>
            <p:cNvPr id="20" name="TextBox 19"/>
            <p:cNvSpPr txBox="1"/>
            <p:nvPr/>
          </p:nvSpPr>
          <p:spPr>
            <a:xfrm>
              <a:off x="4532406" y="1164611"/>
              <a:ext cx="2458245" cy="923330"/>
            </a:xfrm>
            <a:prstGeom prst="rect">
              <a:avLst/>
            </a:prstGeom>
            <a:noFill/>
            <a:ln>
              <a:noFill/>
            </a:ln>
          </p:spPr>
          <p:txBody>
            <a:bodyPr wrap="square" rtlCol="0">
              <a:spAutoFit/>
            </a:bodyPr>
            <a:lstStyle/>
            <a:p>
              <a:r>
                <a:rPr lang="en-GB" dirty="0">
                  <a:solidFill>
                    <a:schemeClr val="tx2">
                      <a:lumMod val="75000"/>
                    </a:schemeClr>
                  </a:solidFill>
                </a:rPr>
                <a:t>Fast-track’ with intensive training &amp; development</a:t>
              </a:r>
            </a:p>
          </p:txBody>
        </p:sp>
        <p:pic>
          <p:nvPicPr>
            <p:cNvPr id="25" name="Picture 2" descr="https://floridakeyshawkwatch.files.wordpress.com/2013/10/peregrine-falcon-sunderland-b.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7425681" y="1065019"/>
              <a:ext cx="1103067" cy="83129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1" name="Group 40"/>
          <p:cNvGrpSpPr/>
          <p:nvPr/>
        </p:nvGrpSpPr>
        <p:grpSpPr>
          <a:xfrm>
            <a:off x="3491880" y="3354694"/>
            <a:ext cx="3822870" cy="1021176"/>
            <a:chOff x="4468416" y="3432231"/>
            <a:chExt cx="3822870" cy="1021176"/>
          </a:xfrm>
        </p:grpSpPr>
        <p:sp>
          <p:nvSpPr>
            <p:cNvPr id="14" name="TextBox 13"/>
            <p:cNvSpPr txBox="1"/>
            <p:nvPr/>
          </p:nvSpPr>
          <p:spPr>
            <a:xfrm>
              <a:off x="4468416" y="3475281"/>
              <a:ext cx="2065213" cy="646331"/>
            </a:xfrm>
            <a:prstGeom prst="rect">
              <a:avLst/>
            </a:prstGeom>
            <a:noFill/>
            <a:ln>
              <a:noFill/>
            </a:ln>
          </p:spPr>
          <p:txBody>
            <a:bodyPr wrap="square" rtlCol="0">
              <a:spAutoFit/>
            </a:bodyPr>
            <a:lstStyle/>
            <a:p>
              <a:r>
                <a:rPr lang="en-GB" dirty="0">
                  <a:solidFill>
                    <a:schemeClr val="tx2">
                      <a:lumMod val="75000"/>
                    </a:schemeClr>
                  </a:solidFill>
                </a:rPr>
                <a:t>Grow leaders from an early age</a:t>
              </a:r>
            </a:p>
          </p:txBody>
        </p:sp>
        <p:pic>
          <p:nvPicPr>
            <p:cNvPr id="26" name="Picture 6" descr="http://www.lewallpaper.com/imagebank/child-boss-funny-wallpaper.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0356" r="19156"/>
            <a:stretch/>
          </p:blipFill>
          <p:spPr bwMode="auto">
            <a:xfrm>
              <a:off x="7139158" y="3432231"/>
              <a:ext cx="1152128" cy="102117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2" name="Group 41"/>
          <p:cNvGrpSpPr/>
          <p:nvPr/>
        </p:nvGrpSpPr>
        <p:grpSpPr>
          <a:xfrm>
            <a:off x="3491880" y="1925472"/>
            <a:ext cx="3849376" cy="1327823"/>
            <a:chOff x="4540036" y="2003009"/>
            <a:chExt cx="3849376" cy="1327823"/>
          </a:xfrm>
        </p:grpSpPr>
        <p:sp>
          <p:nvSpPr>
            <p:cNvPr id="23" name="TextBox 22"/>
            <p:cNvSpPr txBox="1"/>
            <p:nvPr/>
          </p:nvSpPr>
          <p:spPr>
            <a:xfrm>
              <a:off x="4540036" y="2233264"/>
              <a:ext cx="2507679" cy="646331"/>
            </a:xfrm>
            <a:prstGeom prst="rect">
              <a:avLst/>
            </a:prstGeom>
            <a:noFill/>
            <a:ln>
              <a:noFill/>
            </a:ln>
          </p:spPr>
          <p:txBody>
            <a:bodyPr wrap="square" rtlCol="0">
              <a:spAutoFit/>
            </a:bodyPr>
            <a:lstStyle/>
            <a:p>
              <a:r>
                <a:rPr lang="en-GB" dirty="0">
                  <a:solidFill>
                    <a:schemeClr val="tx2">
                      <a:lumMod val="75000"/>
                    </a:schemeClr>
                  </a:solidFill>
                </a:rPr>
                <a:t>Accredit Leaders</a:t>
              </a:r>
            </a:p>
            <a:p>
              <a:pPr algn="ctr"/>
              <a:r>
                <a:rPr lang="en-GB" dirty="0">
                  <a:solidFill>
                    <a:schemeClr val="tx2">
                      <a:lumMod val="75000"/>
                    </a:schemeClr>
                  </a:solidFill>
                </a:rPr>
                <a:t>‘Beyond Best Practice’</a:t>
              </a:r>
            </a:p>
          </p:txBody>
        </p:sp>
        <p:grpSp>
          <p:nvGrpSpPr>
            <p:cNvPr id="28" name="Group 27"/>
            <p:cNvGrpSpPr/>
            <p:nvPr/>
          </p:nvGrpSpPr>
          <p:grpSpPr>
            <a:xfrm>
              <a:off x="7186784" y="2003009"/>
              <a:ext cx="1202628" cy="1327823"/>
              <a:chOff x="670289" y="2342213"/>
              <a:chExt cx="1202628" cy="1327823"/>
            </a:xfrm>
          </p:grpSpPr>
          <p:pic>
            <p:nvPicPr>
              <p:cNvPr id="29" name="Picture 4" descr="http://www.risk-doctor.com/uploaded/Award%202010%20CMI.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0289" y="2342213"/>
                <a:ext cx="1202628" cy="1327823"/>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p:cNvSpPr txBox="1"/>
              <p:nvPr/>
            </p:nvSpPr>
            <p:spPr>
              <a:xfrm>
                <a:off x="912499" y="2557165"/>
                <a:ext cx="836020" cy="138499"/>
              </a:xfrm>
              <a:custGeom>
                <a:avLst/>
                <a:gdLst>
                  <a:gd name="connsiteX0" fmla="*/ 0 w 824265"/>
                  <a:gd name="connsiteY0" fmla="*/ 0 h 138499"/>
                  <a:gd name="connsiteX1" fmla="*/ 824265 w 824265"/>
                  <a:gd name="connsiteY1" fmla="*/ 0 h 138499"/>
                  <a:gd name="connsiteX2" fmla="*/ 824265 w 824265"/>
                  <a:gd name="connsiteY2" fmla="*/ 138499 h 138499"/>
                  <a:gd name="connsiteX3" fmla="*/ 0 w 824265"/>
                  <a:gd name="connsiteY3" fmla="*/ 138499 h 138499"/>
                  <a:gd name="connsiteX4" fmla="*/ 0 w 824265"/>
                  <a:gd name="connsiteY4" fmla="*/ 0 h 138499"/>
                  <a:gd name="connsiteX0" fmla="*/ 0 w 831335"/>
                  <a:gd name="connsiteY0" fmla="*/ 0 h 138499"/>
                  <a:gd name="connsiteX1" fmla="*/ 824265 w 831335"/>
                  <a:gd name="connsiteY1" fmla="*/ 0 h 138499"/>
                  <a:gd name="connsiteX2" fmla="*/ 831335 w 831335"/>
                  <a:gd name="connsiteY2" fmla="*/ 86652 h 138499"/>
                  <a:gd name="connsiteX3" fmla="*/ 0 w 831335"/>
                  <a:gd name="connsiteY3" fmla="*/ 138499 h 138499"/>
                  <a:gd name="connsiteX4" fmla="*/ 0 w 831335"/>
                  <a:gd name="connsiteY4" fmla="*/ 0 h 138499"/>
                  <a:gd name="connsiteX0" fmla="*/ 2356 w 833691"/>
                  <a:gd name="connsiteY0" fmla="*/ 0 h 110219"/>
                  <a:gd name="connsiteX1" fmla="*/ 826621 w 833691"/>
                  <a:gd name="connsiteY1" fmla="*/ 0 h 110219"/>
                  <a:gd name="connsiteX2" fmla="*/ 833691 w 833691"/>
                  <a:gd name="connsiteY2" fmla="*/ 86652 h 110219"/>
                  <a:gd name="connsiteX3" fmla="*/ 0 w 833691"/>
                  <a:gd name="connsiteY3" fmla="*/ 110219 h 110219"/>
                  <a:gd name="connsiteX4" fmla="*/ 2356 w 833691"/>
                  <a:gd name="connsiteY4" fmla="*/ 0 h 110219"/>
                  <a:gd name="connsiteX0" fmla="*/ 2356 w 831334"/>
                  <a:gd name="connsiteY0" fmla="*/ 0 h 110219"/>
                  <a:gd name="connsiteX1" fmla="*/ 826621 w 831334"/>
                  <a:gd name="connsiteY1" fmla="*/ 0 h 110219"/>
                  <a:gd name="connsiteX2" fmla="*/ 831334 w 831334"/>
                  <a:gd name="connsiteY2" fmla="*/ 110219 h 110219"/>
                  <a:gd name="connsiteX3" fmla="*/ 0 w 831334"/>
                  <a:gd name="connsiteY3" fmla="*/ 110219 h 110219"/>
                  <a:gd name="connsiteX4" fmla="*/ 2356 w 831334"/>
                  <a:gd name="connsiteY4" fmla="*/ 0 h 110219"/>
                  <a:gd name="connsiteX0" fmla="*/ 2356 w 831334"/>
                  <a:gd name="connsiteY0" fmla="*/ 0 h 110219"/>
                  <a:gd name="connsiteX1" fmla="*/ 821907 w 831334"/>
                  <a:gd name="connsiteY1" fmla="*/ 40064 h 110219"/>
                  <a:gd name="connsiteX2" fmla="*/ 831334 w 831334"/>
                  <a:gd name="connsiteY2" fmla="*/ 110219 h 110219"/>
                  <a:gd name="connsiteX3" fmla="*/ 0 w 831334"/>
                  <a:gd name="connsiteY3" fmla="*/ 110219 h 110219"/>
                  <a:gd name="connsiteX4" fmla="*/ 2356 w 831334"/>
                  <a:gd name="connsiteY4" fmla="*/ 0 h 110219"/>
                  <a:gd name="connsiteX0" fmla="*/ 23566 w 831334"/>
                  <a:gd name="connsiteY0" fmla="*/ 0 h 74869"/>
                  <a:gd name="connsiteX1" fmla="*/ 821907 w 831334"/>
                  <a:gd name="connsiteY1" fmla="*/ 4714 h 74869"/>
                  <a:gd name="connsiteX2" fmla="*/ 831334 w 831334"/>
                  <a:gd name="connsiteY2" fmla="*/ 74869 h 74869"/>
                  <a:gd name="connsiteX3" fmla="*/ 0 w 831334"/>
                  <a:gd name="connsiteY3" fmla="*/ 74869 h 74869"/>
                  <a:gd name="connsiteX4" fmla="*/ 23566 w 831334"/>
                  <a:gd name="connsiteY4" fmla="*/ 0 h 74869"/>
                  <a:gd name="connsiteX0" fmla="*/ 23566 w 821907"/>
                  <a:gd name="connsiteY0" fmla="*/ 0 h 74869"/>
                  <a:gd name="connsiteX1" fmla="*/ 821907 w 821907"/>
                  <a:gd name="connsiteY1" fmla="*/ 4714 h 74869"/>
                  <a:gd name="connsiteX2" fmla="*/ 807565 w 821907"/>
                  <a:gd name="connsiteY2" fmla="*/ 53211 h 74869"/>
                  <a:gd name="connsiteX3" fmla="*/ 0 w 821907"/>
                  <a:gd name="connsiteY3" fmla="*/ 74869 h 74869"/>
                  <a:gd name="connsiteX4" fmla="*/ 23566 w 821907"/>
                  <a:gd name="connsiteY4" fmla="*/ 0 h 74869"/>
                  <a:gd name="connsiteX0" fmla="*/ 2173 w 800514"/>
                  <a:gd name="connsiteY0" fmla="*/ 0 h 54486"/>
                  <a:gd name="connsiteX1" fmla="*/ 800514 w 800514"/>
                  <a:gd name="connsiteY1" fmla="*/ 4714 h 54486"/>
                  <a:gd name="connsiteX2" fmla="*/ 786172 w 800514"/>
                  <a:gd name="connsiteY2" fmla="*/ 53211 h 54486"/>
                  <a:gd name="connsiteX3" fmla="*/ 0 w 800514"/>
                  <a:gd name="connsiteY3" fmla="*/ 54486 h 54486"/>
                  <a:gd name="connsiteX4" fmla="*/ 2173 w 800514"/>
                  <a:gd name="connsiteY4" fmla="*/ 0 h 54486"/>
                  <a:gd name="connsiteX0" fmla="*/ 2173 w 786172"/>
                  <a:gd name="connsiteY0" fmla="*/ 0 h 54486"/>
                  <a:gd name="connsiteX1" fmla="*/ 779122 w 786172"/>
                  <a:gd name="connsiteY1" fmla="*/ 12358 h 54486"/>
                  <a:gd name="connsiteX2" fmla="*/ 786172 w 786172"/>
                  <a:gd name="connsiteY2" fmla="*/ 53211 h 54486"/>
                  <a:gd name="connsiteX3" fmla="*/ 0 w 786172"/>
                  <a:gd name="connsiteY3" fmla="*/ 54486 h 54486"/>
                  <a:gd name="connsiteX4" fmla="*/ 2173 w 786172"/>
                  <a:gd name="connsiteY4" fmla="*/ 0 h 54486"/>
                  <a:gd name="connsiteX0" fmla="*/ 11681 w 786172"/>
                  <a:gd name="connsiteY0" fmla="*/ 2930 h 42128"/>
                  <a:gd name="connsiteX1" fmla="*/ 779122 w 786172"/>
                  <a:gd name="connsiteY1" fmla="*/ 0 h 42128"/>
                  <a:gd name="connsiteX2" fmla="*/ 786172 w 786172"/>
                  <a:gd name="connsiteY2" fmla="*/ 40853 h 42128"/>
                  <a:gd name="connsiteX3" fmla="*/ 0 w 786172"/>
                  <a:gd name="connsiteY3" fmla="*/ 42128 h 42128"/>
                  <a:gd name="connsiteX4" fmla="*/ 11681 w 786172"/>
                  <a:gd name="connsiteY4" fmla="*/ 2930 h 42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6172" h="42128">
                    <a:moveTo>
                      <a:pt x="11681" y="2930"/>
                    </a:moveTo>
                    <a:lnTo>
                      <a:pt x="779122" y="0"/>
                    </a:lnTo>
                    <a:lnTo>
                      <a:pt x="786172" y="40853"/>
                    </a:lnTo>
                    <a:lnTo>
                      <a:pt x="0" y="42128"/>
                    </a:lnTo>
                    <a:cubicBezTo>
                      <a:pt x="785" y="5388"/>
                      <a:pt x="10896" y="39670"/>
                      <a:pt x="11681" y="2930"/>
                    </a:cubicBezTo>
                    <a:close/>
                  </a:path>
                </a:pathLst>
              </a:custGeom>
              <a:solidFill>
                <a:srgbClr val="FFFCEF">
                  <a:alpha val="61961"/>
                </a:srgbClr>
              </a:solidFill>
              <a:ln>
                <a:noFill/>
              </a:ln>
            </p:spPr>
            <p:txBody>
              <a:bodyPr wrap="square" rtlCol="0">
                <a:spAutoFit/>
              </a:bodyPr>
              <a:lstStyle/>
              <a:p>
                <a:r>
                  <a:rPr lang="en-GB" sz="300" dirty="0">
                    <a:solidFill>
                      <a:schemeClr val="bg1">
                        <a:lumMod val="50000"/>
                      </a:schemeClr>
                    </a:solidFill>
                  </a:rPr>
                  <a:t>Abdulla Mohammed  FCMI </a:t>
                </a:r>
                <a:r>
                  <a:rPr lang="en-GB" sz="300" dirty="0" err="1">
                    <a:solidFill>
                      <a:schemeClr val="bg1">
                        <a:lumMod val="50000"/>
                      </a:schemeClr>
                    </a:solidFill>
                  </a:rPr>
                  <a:t>CMgr</a:t>
                </a:r>
                <a:r>
                  <a:rPr lang="en-GB" sz="300" dirty="0">
                    <a:solidFill>
                      <a:schemeClr val="bg1">
                        <a:lumMod val="50000"/>
                      </a:schemeClr>
                    </a:solidFill>
                  </a:rPr>
                  <a:t> FGTAB                 </a:t>
                </a:r>
              </a:p>
            </p:txBody>
          </p:sp>
        </p:grpSp>
      </p:grpSp>
      <p:grpSp>
        <p:nvGrpSpPr>
          <p:cNvPr id="44" name="Group 43"/>
          <p:cNvGrpSpPr/>
          <p:nvPr/>
        </p:nvGrpSpPr>
        <p:grpSpPr>
          <a:xfrm>
            <a:off x="3491880" y="4582929"/>
            <a:ext cx="4464179" cy="1524944"/>
            <a:chOff x="4499992" y="4660466"/>
            <a:chExt cx="4464179" cy="1524944"/>
          </a:xfrm>
        </p:grpSpPr>
        <p:pic>
          <p:nvPicPr>
            <p:cNvPr id="38" name="Picture 37"/>
            <p:cNvPicPr>
              <a:picLocks noChangeAspect="1"/>
            </p:cNvPicPr>
            <p:nvPr/>
          </p:nvPicPr>
          <p:blipFill>
            <a:blip r:embed="rId7"/>
            <a:stretch>
              <a:fillRect/>
            </a:stretch>
          </p:blipFill>
          <p:spPr>
            <a:xfrm>
              <a:off x="8201697" y="4674868"/>
              <a:ext cx="762474" cy="1496140"/>
            </a:xfrm>
            <a:prstGeom prst="rect">
              <a:avLst/>
            </a:prstGeom>
          </p:spPr>
        </p:pic>
        <p:pic>
          <p:nvPicPr>
            <p:cNvPr id="34" name="Picture 33"/>
            <p:cNvPicPr>
              <a:picLocks noChangeAspect="1"/>
            </p:cNvPicPr>
            <p:nvPr/>
          </p:nvPicPr>
          <p:blipFill>
            <a:blip r:embed="rId8"/>
            <a:stretch>
              <a:fillRect/>
            </a:stretch>
          </p:blipFill>
          <p:spPr>
            <a:xfrm>
              <a:off x="7566004" y="4660466"/>
              <a:ext cx="757591" cy="1524944"/>
            </a:xfrm>
            <a:prstGeom prst="rect">
              <a:avLst/>
            </a:prstGeom>
          </p:spPr>
        </p:pic>
        <p:sp>
          <p:nvSpPr>
            <p:cNvPr id="17" name="TextBox 16"/>
            <p:cNvSpPr txBox="1"/>
            <p:nvPr/>
          </p:nvSpPr>
          <p:spPr>
            <a:xfrm>
              <a:off x="4499992" y="5099773"/>
              <a:ext cx="2453345" cy="646331"/>
            </a:xfrm>
            <a:prstGeom prst="rect">
              <a:avLst/>
            </a:prstGeom>
            <a:noFill/>
            <a:ln>
              <a:noFill/>
            </a:ln>
          </p:spPr>
          <p:txBody>
            <a:bodyPr wrap="square" rtlCol="0">
              <a:spAutoFit/>
            </a:bodyPr>
            <a:lstStyle/>
            <a:p>
              <a:r>
                <a:rPr lang="en-GB" dirty="0">
                  <a:solidFill>
                    <a:schemeClr val="tx2">
                      <a:lumMod val="75000"/>
                    </a:schemeClr>
                  </a:solidFill>
                </a:rPr>
                <a:t>Keep it Simple! </a:t>
              </a:r>
            </a:p>
            <a:p>
              <a:r>
                <a:rPr lang="en-GB" dirty="0">
                  <a:solidFill>
                    <a:schemeClr val="tx2">
                      <a:lumMod val="75000"/>
                    </a:schemeClr>
                  </a:solidFill>
                </a:rPr>
                <a:t>Practical help</a:t>
              </a:r>
            </a:p>
          </p:txBody>
        </p:sp>
        <p:pic>
          <p:nvPicPr>
            <p:cNvPr id="33" name="Picture 32"/>
            <p:cNvPicPr>
              <a:picLocks noChangeAspect="1"/>
            </p:cNvPicPr>
            <p:nvPr/>
          </p:nvPicPr>
          <p:blipFill>
            <a:blip r:embed="rId9"/>
            <a:stretch>
              <a:fillRect/>
            </a:stretch>
          </p:blipFill>
          <p:spPr>
            <a:xfrm>
              <a:off x="6872117" y="4660466"/>
              <a:ext cx="762473" cy="1524944"/>
            </a:xfrm>
            <a:prstGeom prst="rect">
              <a:avLst/>
            </a:prstGeom>
          </p:spPr>
        </p:pic>
        <p:pic>
          <p:nvPicPr>
            <p:cNvPr id="31" name="Picture 30"/>
            <p:cNvPicPr>
              <a:picLocks noChangeAspect="1"/>
            </p:cNvPicPr>
            <p:nvPr/>
          </p:nvPicPr>
          <p:blipFill>
            <a:blip r:embed="rId10"/>
            <a:stretch>
              <a:fillRect/>
            </a:stretch>
          </p:blipFill>
          <p:spPr>
            <a:xfrm>
              <a:off x="6155392" y="4676969"/>
              <a:ext cx="762407" cy="1491939"/>
            </a:xfrm>
            <a:prstGeom prst="rect">
              <a:avLst/>
            </a:prstGeom>
          </p:spPr>
        </p:pic>
      </p:grpSp>
    </p:spTree>
    <p:extLst>
      <p:ext uri="{BB962C8B-B14F-4D97-AF65-F5344CB8AC3E}">
        <p14:creationId xmlns:p14="http://schemas.microsoft.com/office/powerpoint/2010/main" val="646626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500"/>
                                        <p:tgtEl>
                                          <p:spTgt spid="4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fade">
                                      <p:cBhvr>
                                        <p:cTn id="17" dur="500"/>
                                        <p:tgtEl>
                                          <p:spTgt spid="4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fade">
                                      <p:cBhvr>
                                        <p:cTn id="2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2119" y="220217"/>
            <a:ext cx="6480720" cy="1143000"/>
          </a:xfrm>
        </p:spPr>
        <p:txBody>
          <a:bodyPr/>
          <a:lstStyle/>
          <a:p>
            <a:r>
              <a:rPr lang="en-GB" dirty="0"/>
              <a:t>Enabling Capabilities:</a:t>
            </a:r>
            <a:br>
              <a:rPr lang="en-GB" dirty="0"/>
            </a:br>
            <a:r>
              <a:rPr lang="en-GB" sz="2400" dirty="0"/>
              <a:t>Ability to attract, develop, retain  national talent</a:t>
            </a:r>
          </a:p>
        </p:txBody>
      </p:sp>
      <p:pic>
        <p:nvPicPr>
          <p:cNvPr id="33" name="Picture 32"/>
          <p:cNvPicPr>
            <a:picLocks noChangeAspect="1"/>
          </p:cNvPicPr>
          <p:nvPr/>
        </p:nvPicPr>
        <p:blipFill>
          <a:blip r:embed="rId2"/>
          <a:stretch>
            <a:fillRect/>
          </a:stretch>
        </p:blipFill>
        <p:spPr>
          <a:xfrm rot="21318636">
            <a:off x="492174" y="2637687"/>
            <a:ext cx="1885948" cy="2573917"/>
          </a:xfrm>
          <a:prstGeom prst="rect">
            <a:avLst/>
          </a:prstGeom>
          <a:effectLst>
            <a:outerShdw blurRad="76200" dir="18900000" sy="23000" kx="-1200000" algn="bl" rotWithShape="0">
              <a:prstClr val="black">
                <a:alpha val="20000"/>
              </a:prstClr>
            </a:outerShdw>
          </a:effectLst>
        </p:spPr>
      </p:pic>
      <p:sp>
        <p:nvSpPr>
          <p:cNvPr id="39" name="TextBox 38"/>
          <p:cNvSpPr txBox="1"/>
          <p:nvPr/>
        </p:nvSpPr>
        <p:spPr>
          <a:xfrm>
            <a:off x="107068" y="1737201"/>
            <a:ext cx="2373111" cy="646331"/>
          </a:xfrm>
          <a:prstGeom prst="rect">
            <a:avLst/>
          </a:prstGeom>
          <a:noFill/>
        </p:spPr>
        <p:txBody>
          <a:bodyPr wrap="square" rtlCol="0">
            <a:spAutoFit/>
          </a:bodyPr>
          <a:lstStyle/>
          <a:p>
            <a:pPr algn="ctr"/>
            <a:r>
              <a:rPr lang="en-GB" dirty="0"/>
              <a:t>KSA needs ~8m talented professionals</a:t>
            </a:r>
          </a:p>
        </p:txBody>
      </p:sp>
      <p:grpSp>
        <p:nvGrpSpPr>
          <p:cNvPr id="10" name="Group 9"/>
          <p:cNvGrpSpPr/>
          <p:nvPr/>
        </p:nvGrpSpPr>
        <p:grpSpPr>
          <a:xfrm>
            <a:off x="2686485" y="1215222"/>
            <a:ext cx="5644390" cy="1074355"/>
            <a:chOff x="2686485" y="1215222"/>
            <a:chExt cx="5644390" cy="1074355"/>
          </a:xfrm>
        </p:grpSpPr>
        <p:sp>
          <p:nvSpPr>
            <p:cNvPr id="3" name="TextBox 2"/>
            <p:cNvSpPr txBox="1"/>
            <p:nvPr/>
          </p:nvSpPr>
          <p:spPr>
            <a:xfrm>
              <a:off x="2686485" y="1440038"/>
              <a:ext cx="3816423" cy="646331"/>
            </a:xfrm>
            <a:prstGeom prst="rect">
              <a:avLst/>
            </a:prstGeom>
            <a:noFill/>
          </p:spPr>
          <p:txBody>
            <a:bodyPr wrap="square" rtlCol="0">
              <a:spAutoFit/>
            </a:bodyPr>
            <a:lstStyle/>
            <a:p>
              <a:r>
                <a:rPr lang="en-GB" dirty="0"/>
                <a:t>Leverage the motivations and aspirations of the target market</a:t>
              </a:r>
            </a:p>
          </p:txBody>
        </p:sp>
        <p:pic>
          <p:nvPicPr>
            <p:cNvPr id="5" name="Picture 4"/>
            <p:cNvPicPr>
              <a:picLocks noChangeAspect="1"/>
            </p:cNvPicPr>
            <p:nvPr/>
          </p:nvPicPr>
          <p:blipFill>
            <a:blip r:embed="rId3"/>
            <a:stretch>
              <a:fillRect/>
            </a:stretch>
          </p:blipFill>
          <p:spPr>
            <a:xfrm>
              <a:off x="6300192" y="1215222"/>
              <a:ext cx="2030683" cy="1074355"/>
            </a:xfrm>
            <a:prstGeom prst="rect">
              <a:avLst/>
            </a:prstGeom>
          </p:spPr>
        </p:pic>
      </p:grpSp>
      <p:grpSp>
        <p:nvGrpSpPr>
          <p:cNvPr id="12" name="Group 11"/>
          <p:cNvGrpSpPr/>
          <p:nvPr/>
        </p:nvGrpSpPr>
        <p:grpSpPr>
          <a:xfrm>
            <a:off x="2686485" y="2290106"/>
            <a:ext cx="5464369" cy="985802"/>
            <a:chOff x="2686485" y="2290106"/>
            <a:chExt cx="5464369" cy="985802"/>
          </a:xfrm>
        </p:grpSpPr>
        <p:sp>
          <p:nvSpPr>
            <p:cNvPr id="40" name="TextBox 39"/>
            <p:cNvSpPr txBox="1"/>
            <p:nvPr/>
          </p:nvSpPr>
          <p:spPr>
            <a:xfrm>
              <a:off x="2686485" y="2402580"/>
              <a:ext cx="3816423" cy="646331"/>
            </a:xfrm>
            <a:prstGeom prst="rect">
              <a:avLst/>
            </a:prstGeom>
            <a:noFill/>
          </p:spPr>
          <p:txBody>
            <a:bodyPr wrap="square" rtlCol="0">
              <a:spAutoFit/>
            </a:bodyPr>
            <a:lstStyle/>
            <a:p>
              <a:r>
                <a:rPr lang="en-GB" dirty="0"/>
                <a:t>Use personal contacts, networks and recommendations to attract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35827" y="2290106"/>
              <a:ext cx="1415027" cy="985802"/>
            </a:xfrm>
            <a:prstGeom prst="rect">
              <a:avLst/>
            </a:prstGeom>
          </p:spPr>
        </p:pic>
      </p:grpSp>
      <p:grpSp>
        <p:nvGrpSpPr>
          <p:cNvPr id="73" name="Group 72"/>
          <p:cNvGrpSpPr/>
          <p:nvPr/>
        </p:nvGrpSpPr>
        <p:grpSpPr>
          <a:xfrm>
            <a:off x="2686485" y="3174323"/>
            <a:ext cx="4314694" cy="675320"/>
            <a:chOff x="2686485" y="3174323"/>
            <a:chExt cx="4314694" cy="675320"/>
          </a:xfrm>
        </p:grpSpPr>
        <p:sp>
          <p:nvSpPr>
            <p:cNvPr id="44" name="TextBox 43"/>
            <p:cNvSpPr txBox="1"/>
            <p:nvPr/>
          </p:nvSpPr>
          <p:spPr>
            <a:xfrm>
              <a:off x="2686485" y="3365121"/>
              <a:ext cx="3024336" cy="369330"/>
            </a:xfrm>
            <a:prstGeom prst="rect">
              <a:avLst/>
            </a:prstGeom>
            <a:noFill/>
          </p:spPr>
          <p:txBody>
            <a:bodyPr wrap="square" rtlCol="0">
              <a:spAutoFit/>
            </a:bodyPr>
            <a:lstStyle/>
            <a:p>
              <a:r>
                <a:rPr lang="en-GB" dirty="0"/>
                <a:t>Fish in different pools</a:t>
              </a:r>
            </a:p>
          </p:txBody>
        </p:sp>
        <p:grpSp>
          <p:nvGrpSpPr>
            <p:cNvPr id="7" name="Group 6"/>
            <p:cNvGrpSpPr/>
            <p:nvPr/>
          </p:nvGrpSpPr>
          <p:grpSpPr>
            <a:xfrm>
              <a:off x="4962085" y="3174323"/>
              <a:ext cx="2039094" cy="675320"/>
              <a:chOff x="4962085" y="3174323"/>
              <a:chExt cx="2039094" cy="675320"/>
            </a:xfrm>
          </p:grpSpPr>
          <p:grpSp>
            <p:nvGrpSpPr>
              <p:cNvPr id="45" name="Group 44"/>
              <p:cNvGrpSpPr/>
              <p:nvPr/>
            </p:nvGrpSpPr>
            <p:grpSpPr>
              <a:xfrm>
                <a:off x="4962085" y="3174323"/>
                <a:ext cx="1143794" cy="675320"/>
                <a:chOff x="539552" y="2481706"/>
                <a:chExt cx="3491247" cy="1598610"/>
              </a:xfrm>
            </p:grpSpPr>
            <p:sp>
              <p:nvSpPr>
                <p:cNvPr id="46" name="Oval 45"/>
                <p:cNvSpPr/>
                <p:nvPr/>
              </p:nvSpPr>
              <p:spPr>
                <a:xfrm>
                  <a:off x="1059111" y="2816798"/>
                  <a:ext cx="2608905" cy="1054375"/>
                </a:xfrm>
                <a:prstGeom prst="ellipse">
                  <a:avLst/>
                </a:prstGeom>
                <a:solidFill>
                  <a:schemeClr val="accent5">
                    <a:lumMod val="10000"/>
                    <a:lumOff val="90000"/>
                  </a:schemeClr>
                </a:soli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n-GB" dirty="0"/>
                </a:p>
              </p:txBody>
            </p:sp>
            <p:pic>
              <p:nvPicPr>
                <p:cNvPr id="47" name="Picture 4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48188" y="2481706"/>
                  <a:ext cx="1045548" cy="966852"/>
                </a:xfrm>
                <a:prstGeom prst="rect">
                  <a:avLst/>
                </a:prstGeom>
              </p:spPr>
            </p:pic>
            <p:pic>
              <p:nvPicPr>
                <p:cNvPr id="48" name="Picture 4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921172" y="2571645"/>
                  <a:ext cx="1045548" cy="966852"/>
                </a:xfrm>
                <a:prstGeom prst="rect">
                  <a:avLst/>
                </a:prstGeom>
              </p:spPr>
            </p:pic>
            <p:pic>
              <p:nvPicPr>
                <p:cNvPr id="49" name="Picture 4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613155" y="2742673"/>
                  <a:ext cx="1045548" cy="966852"/>
                </a:xfrm>
                <a:prstGeom prst="rect">
                  <a:avLst/>
                </a:prstGeom>
              </p:spPr>
            </p:pic>
            <p:pic>
              <p:nvPicPr>
                <p:cNvPr id="50" name="Picture 4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691259" y="2845568"/>
                  <a:ext cx="1045548" cy="966852"/>
                </a:xfrm>
                <a:prstGeom prst="rect">
                  <a:avLst/>
                </a:prstGeom>
              </p:spPr>
            </p:pic>
            <p:pic>
              <p:nvPicPr>
                <p:cNvPr id="51" name="Picture 5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985251" y="3041465"/>
                  <a:ext cx="1045548" cy="966852"/>
                </a:xfrm>
                <a:prstGeom prst="rect">
                  <a:avLst/>
                </a:prstGeom>
              </p:spPr>
            </p:pic>
            <p:pic>
              <p:nvPicPr>
                <p:cNvPr id="52" name="Picture 5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48188" y="3113464"/>
                  <a:ext cx="1045548" cy="966852"/>
                </a:xfrm>
                <a:prstGeom prst="rect">
                  <a:avLst/>
                </a:prstGeom>
              </p:spPr>
            </p:pic>
            <p:pic>
              <p:nvPicPr>
                <p:cNvPr id="53" name="Picture 5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flipH="1">
                  <a:off x="539552" y="2492896"/>
                  <a:ext cx="1045549" cy="966852"/>
                </a:xfrm>
                <a:prstGeom prst="rect">
                  <a:avLst/>
                </a:prstGeom>
              </p:spPr>
            </p:pic>
            <p:pic>
              <p:nvPicPr>
                <p:cNvPr id="54" name="Picture 5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flipH="1">
                  <a:off x="670231" y="2630038"/>
                  <a:ext cx="1045549" cy="966852"/>
                </a:xfrm>
                <a:prstGeom prst="rect">
                  <a:avLst/>
                </a:prstGeom>
              </p:spPr>
            </p:pic>
            <p:pic>
              <p:nvPicPr>
                <p:cNvPr id="55" name="Picture 5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flipH="1">
                  <a:off x="800909" y="2767181"/>
                  <a:ext cx="1045549" cy="966852"/>
                </a:xfrm>
                <a:prstGeom prst="rect">
                  <a:avLst/>
                </a:prstGeom>
              </p:spPr>
            </p:pic>
            <p:pic>
              <p:nvPicPr>
                <p:cNvPr id="56" name="Picture 5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flipH="1">
                  <a:off x="931589" y="2904323"/>
                  <a:ext cx="1045549" cy="966852"/>
                </a:xfrm>
                <a:prstGeom prst="rect">
                  <a:avLst/>
                </a:prstGeom>
              </p:spPr>
            </p:pic>
            <p:pic>
              <p:nvPicPr>
                <p:cNvPr id="57" name="Picture 5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flipH="1">
                  <a:off x="1062268" y="3041466"/>
                  <a:ext cx="1045549" cy="966852"/>
                </a:xfrm>
                <a:prstGeom prst="rect">
                  <a:avLst/>
                </a:prstGeom>
              </p:spPr>
            </p:pic>
            <p:pic>
              <p:nvPicPr>
                <p:cNvPr id="58" name="Picture 5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flipH="1">
                  <a:off x="625205" y="3113464"/>
                  <a:ext cx="1045549" cy="966852"/>
                </a:xfrm>
                <a:prstGeom prst="rect">
                  <a:avLst/>
                </a:prstGeom>
              </p:spPr>
            </p:pic>
          </p:grpSp>
          <p:grpSp>
            <p:nvGrpSpPr>
              <p:cNvPr id="59" name="Group 58"/>
              <p:cNvGrpSpPr/>
              <p:nvPr/>
            </p:nvGrpSpPr>
            <p:grpSpPr>
              <a:xfrm>
                <a:off x="6146456" y="3218499"/>
                <a:ext cx="854723" cy="586969"/>
                <a:chOff x="1059111" y="2481706"/>
                <a:chExt cx="2608905" cy="1389467"/>
              </a:xfrm>
            </p:grpSpPr>
            <p:sp>
              <p:nvSpPr>
                <p:cNvPr id="60" name="Oval 59"/>
                <p:cNvSpPr/>
                <p:nvPr/>
              </p:nvSpPr>
              <p:spPr>
                <a:xfrm>
                  <a:off x="1059111" y="2816798"/>
                  <a:ext cx="2608905" cy="1054375"/>
                </a:xfrm>
                <a:prstGeom prst="ellipse">
                  <a:avLst/>
                </a:prstGeom>
                <a:solidFill>
                  <a:schemeClr val="accent5">
                    <a:lumMod val="10000"/>
                    <a:lumOff val="90000"/>
                  </a:schemeClr>
                </a:soli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n-GB" dirty="0"/>
                </a:p>
              </p:txBody>
            </p:sp>
            <p:pic>
              <p:nvPicPr>
                <p:cNvPr id="61" name="Picture 6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48188" y="2481706"/>
                  <a:ext cx="1045548" cy="966852"/>
                </a:xfrm>
                <a:prstGeom prst="rect">
                  <a:avLst/>
                </a:prstGeom>
              </p:spPr>
            </p:pic>
          </p:grpSp>
        </p:grpSp>
      </p:grpSp>
      <p:grpSp>
        <p:nvGrpSpPr>
          <p:cNvPr id="75" name="Group 74"/>
          <p:cNvGrpSpPr/>
          <p:nvPr/>
        </p:nvGrpSpPr>
        <p:grpSpPr>
          <a:xfrm>
            <a:off x="2686485" y="5002705"/>
            <a:ext cx="6365876" cy="1200932"/>
            <a:chOff x="2686485" y="5002705"/>
            <a:chExt cx="6365876" cy="1200932"/>
          </a:xfrm>
        </p:grpSpPr>
        <p:sp>
          <p:nvSpPr>
            <p:cNvPr id="42" name="TextBox 41"/>
            <p:cNvSpPr txBox="1"/>
            <p:nvPr/>
          </p:nvSpPr>
          <p:spPr>
            <a:xfrm>
              <a:off x="2686485" y="5290202"/>
              <a:ext cx="4665183" cy="646331"/>
            </a:xfrm>
            <a:prstGeom prst="rect">
              <a:avLst/>
            </a:prstGeom>
            <a:noFill/>
          </p:spPr>
          <p:txBody>
            <a:bodyPr wrap="square" rtlCol="0">
              <a:spAutoFit/>
            </a:bodyPr>
            <a:lstStyle/>
            <a:p>
              <a:r>
                <a:rPr lang="en-GB" dirty="0"/>
                <a:t>Monitor engagement continuously to catch ‘thoughts of quitting’ early in the process</a:t>
              </a:r>
            </a:p>
          </p:txBody>
        </p:sp>
        <p:pic>
          <p:nvPicPr>
            <p:cNvPr id="8" name="Picture 7"/>
            <p:cNvPicPr>
              <a:picLocks noChangeAspect="1"/>
            </p:cNvPicPr>
            <p:nvPr/>
          </p:nvPicPr>
          <p:blipFill>
            <a:blip r:embed="rId6"/>
            <a:stretch>
              <a:fillRect/>
            </a:stretch>
          </p:blipFill>
          <p:spPr>
            <a:xfrm>
              <a:off x="6958508" y="5002705"/>
              <a:ext cx="2093853" cy="1200932"/>
            </a:xfrm>
            <a:prstGeom prst="rect">
              <a:avLst/>
            </a:prstGeom>
          </p:spPr>
        </p:pic>
      </p:grpSp>
      <p:grpSp>
        <p:nvGrpSpPr>
          <p:cNvPr id="74" name="Group 73"/>
          <p:cNvGrpSpPr/>
          <p:nvPr/>
        </p:nvGrpSpPr>
        <p:grpSpPr>
          <a:xfrm>
            <a:off x="2686485" y="3886311"/>
            <a:ext cx="5714488" cy="1087680"/>
            <a:chOff x="2686485" y="3886311"/>
            <a:chExt cx="5714488" cy="1087680"/>
          </a:xfrm>
        </p:grpSpPr>
        <p:sp>
          <p:nvSpPr>
            <p:cNvPr id="43" name="TextBox 42"/>
            <p:cNvSpPr txBox="1"/>
            <p:nvPr/>
          </p:nvSpPr>
          <p:spPr>
            <a:xfrm>
              <a:off x="2686485" y="4050661"/>
              <a:ext cx="4096454" cy="923330"/>
            </a:xfrm>
            <a:prstGeom prst="rect">
              <a:avLst/>
            </a:prstGeom>
            <a:noFill/>
          </p:spPr>
          <p:txBody>
            <a:bodyPr wrap="square" rtlCol="0">
              <a:spAutoFit/>
            </a:bodyPr>
            <a:lstStyle/>
            <a:p>
              <a:r>
                <a:rPr lang="en-GB" dirty="0"/>
                <a:t>Encourage self-driven development plan, ‘passport to success’,  facilitated by clear career guidance and support</a:t>
              </a:r>
            </a:p>
          </p:txBody>
        </p:sp>
        <p:pic>
          <p:nvPicPr>
            <p:cNvPr id="9" name="Picture 8"/>
            <p:cNvPicPr>
              <a:picLocks noChangeAspect="1"/>
            </p:cNvPicPr>
            <p:nvPr/>
          </p:nvPicPr>
          <p:blipFill rotWithShape="1">
            <a:blip r:embed="rId7" cstate="print">
              <a:extLst>
                <a:ext uri="{28A0092B-C50C-407E-A947-70E740481C1C}">
                  <a14:useLocalDpi xmlns:a14="http://schemas.microsoft.com/office/drawing/2010/main" val="0"/>
                </a:ext>
              </a:extLst>
            </a:blip>
            <a:srcRect b="20930"/>
            <a:stretch/>
          </p:blipFill>
          <p:spPr>
            <a:xfrm>
              <a:off x="6819489" y="3886311"/>
              <a:ext cx="1581484" cy="937864"/>
            </a:xfrm>
            <a:prstGeom prst="rect">
              <a:avLst/>
            </a:prstGeom>
          </p:spPr>
        </p:pic>
      </p:grpSp>
    </p:spTree>
    <p:extLst>
      <p:ext uri="{BB962C8B-B14F-4D97-AF65-F5344CB8AC3E}">
        <p14:creationId xmlns:p14="http://schemas.microsoft.com/office/powerpoint/2010/main" val="423280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3"/>
                                        </p:tgtEl>
                                        <p:attrNameLst>
                                          <p:attrName>style.visibility</p:attrName>
                                        </p:attrNameLst>
                                      </p:cBhvr>
                                      <p:to>
                                        <p:strVal val="visible"/>
                                      </p:to>
                                    </p:set>
                                    <p:animEffect transition="in" filter="fade">
                                      <p:cBhvr>
                                        <p:cTn id="17" dur="500"/>
                                        <p:tgtEl>
                                          <p:spTgt spid="7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4"/>
                                        </p:tgtEl>
                                        <p:attrNameLst>
                                          <p:attrName>style.visibility</p:attrName>
                                        </p:attrNameLst>
                                      </p:cBhvr>
                                      <p:to>
                                        <p:strVal val="visible"/>
                                      </p:to>
                                    </p:set>
                                    <p:animEffect transition="in" filter="fade">
                                      <p:cBhvr>
                                        <p:cTn id="22" dur="500"/>
                                        <p:tgtEl>
                                          <p:spTgt spid="7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5"/>
                                        </p:tgtEl>
                                        <p:attrNameLst>
                                          <p:attrName>style.visibility</p:attrName>
                                        </p:attrNameLst>
                                      </p:cBhvr>
                                      <p:to>
                                        <p:strVal val="visible"/>
                                      </p:to>
                                    </p:set>
                                    <p:animEffect transition="in" filter="fade">
                                      <p:cBhvr>
                                        <p:cTn id="27"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2119" y="220217"/>
            <a:ext cx="6480720" cy="1143000"/>
          </a:xfrm>
        </p:spPr>
        <p:txBody>
          <a:bodyPr/>
          <a:lstStyle/>
          <a:p>
            <a:r>
              <a:rPr lang="en-GB" dirty="0"/>
              <a:t>In Summary</a:t>
            </a:r>
            <a:endParaRPr lang="en-GB" sz="2400" dirty="0"/>
          </a:p>
        </p:txBody>
      </p:sp>
      <p:pic>
        <p:nvPicPr>
          <p:cNvPr id="4" name="Picture 3"/>
          <p:cNvPicPr>
            <a:picLocks noChangeAspect="1"/>
          </p:cNvPicPr>
          <p:nvPr/>
        </p:nvPicPr>
        <p:blipFill>
          <a:blip r:embed="rId2"/>
          <a:stretch>
            <a:fillRect/>
          </a:stretch>
        </p:blipFill>
        <p:spPr>
          <a:xfrm>
            <a:off x="755576" y="1916832"/>
            <a:ext cx="2314769" cy="1668990"/>
          </a:xfrm>
          <a:prstGeom prst="rect">
            <a:avLst/>
          </a:prstGeom>
        </p:spPr>
      </p:pic>
      <p:sp>
        <p:nvSpPr>
          <p:cNvPr id="11" name="TextBox 10"/>
          <p:cNvSpPr txBox="1"/>
          <p:nvPr/>
        </p:nvSpPr>
        <p:spPr>
          <a:xfrm>
            <a:off x="611560" y="1040051"/>
            <a:ext cx="4536504" cy="646331"/>
          </a:xfrm>
          <a:prstGeom prst="rect">
            <a:avLst/>
          </a:prstGeom>
          <a:noFill/>
        </p:spPr>
        <p:txBody>
          <a:bodyPr wrap="square" rtlCol="0">
            <a:spAutoFit/>
          </a:bodyPr>
          <a:lstStyle/>
          <a:p>
            <a:r>
              <a:rPr lang="en-GB" dirty="0"/>
              <a:t>Saudi Vision 2030 creates huge opportunities for the private sector</a:t>
            </a:r>
          </a:p>
        </p:txBody>
      </p:sp>
      <p:sp>
        <p:nvSpPr>
          <p:cNvPr id="13" name="Rectangle 12"/>
          <p:cNvSpPr/>
          <p:nvPr/>
        </p:nvSpPr>
        <p:spPr>
          <a:xfrm>
            <a:off x="3347864" y="2564904"/>
            <a:ext cx="5511926" cy="646331"/>
          </a:xfrm>
          <a:prstGeom prst="rect">
            <a:avLst/>
          </a:prstGeom>
        </p:spPr>
        <p:txBody>
          <a:bodyPr wrap="square">
            <a:spAutoFit/>
          </a:bodyPr>
          <a:lstStyle/>
          <a:p>
            <a:r>
              <a:rPr lang="en-GB" dirty="0"/>
              <a:t>– and huge challenges in building human capabilities: Enabling, Fundamental and DiSCs</a:t>
            </a:r>
          </a:p>
        </p:txBody>
      </p:sp>
      <p:pic>
        <p:nvPicPr>
          <p:cNvPr id="14" name="Picture 13"/>
          <p:cNvPicPr>
            <a:picLocks noChangeAspect="1"/>
          </p:cNvPicPr>
          <p:nvPr/>
        </p:nvPicPr>
        <p:blipFill>
          <a:blip r:embed="rId3"/>
          <a:stretch>
            <a:fillRect/>
          </a:stretch>
        </p:blipFill>
        <p:spPr>
          <a:xfrm>
            <a:off x="5133014" y="890845"/>
            <a:ext cx="2592288" cy="1456294"/>
          </a:xfrm>
          <a:prstGeom prst="rect">
            <a:avLst/>
          </a:prstGeom>
        </p:spPr>
      </p:pic>
      <p:pic>
        <p:nvPicPr>
          <p:cNvPr id="15" name="Picture 14"/>
          <p:cNvPicPr>
            <a:picLocks noChangeAspect="1"/>
          </p:cNvPicPr>
          <p:nvPr/>
        </p:nvPicPr>
        <p:blipFill>
          <a:blip r:embed="rId4"/>
          <a:stretch>
            <a:fillRect/>
          </a:stretch>
        </p:blipFill>
        <p:spPr>
          <a:xfrm>
            <a:off x="5004048" y="3429000"/>
            <a:ext cx="2608462" cy="1256149"/>
          </a:xfrm>
          <a:prstGeom prst="rect">
            <a:avLst/>
          </a:prstGeom>
        </p:spPr>
      </p:pic>
      <p:sp>
        <p:nvSpPr>
          <p:cNvPr id="62" name="Rectangle 61"/>
          <p:cNvSpPr/>
          <p:nvPr/>
        </p:nvSpPr>
        <p:spPr>
          <a:xfrm>
            <a:off x="395536" y="3816272"/>
            <a:ext cx="4392488" cy="646331"/>
          </a:xfrm>
          <a:prstGeom prst="rect">
            <a:avLst/>
          </a:prstGeom>
        </p:spPr>
        <p:txBody>
          <a:bodyPr wrap="square">
            <a:spAutoFit/>
          </a:bodyPr>
          <a:lstStyle/>
          <a:p>
            <a:r>
              <a:rPr lang="en-GB" dirty="0"/>
              <a:t>Enormous numbers of Saudis will need to be trained and developed for the private sector</a:t>
            </a:r>
          </a:p>
        </p:txBody>
      </p:sp>
      <p:pic>
        <p:nvPicPr>
          <p:cNvPr id="16" name="Picture 15"/>
          <p:cNvPicPr>
            <a:picLocks noChangeAspect="1"/>
          </p:cNvPicPr>
          <p:nvPr/>
        </p:nvPicPr>
        <p:blipFill>
          <a:blip r:embed="rId5"/>
          <a:stretch>
            <a:fillRect/>
          </a:stretch>
        </p:blipFill>
        <p:spPr>
          <a:xfrm>
            <a:off x="1209372" y="4701222"/>
            <a:ext cx="2138492" cy="1333045"/>
          </a:xfrm>
          <a:prstGeom prst="rect">
            <a:avLst/>
          </a:prstGeom>
        </p:spPr>
      </p:pic>
      <p:sp>
        <p:nvSpPr>
          <p:cNvPr id="63" name="Rectangle 62"/>
          <p:cNvSpPr/>
          <p:nvPr/>
        </p:nvSpPr>
        <p:spPr>
          <a:xfrm>
            <a:off x="3491880" y="4967020"/>
            <a:ext cx="5652120" cy="923330"/>
          </a:xfrm>
          <a:prstGeom prst="rect">
            <a:avLst/>
          </a:prstGeom>
        </p:spPr>
        <p:txBody>
          <a:bodyPr wrap="square">
            <a:spAutoFit/>
          </a:bodyPr>
          <a:lstStyle/>
          <a:p>
            <a:r>
              <a:rPr lang="en-GB" dirty="0"/>
              <a:t>But Saudi Vision 2030 and the Transformation Plan allow us to work out what needs to be done, the scale of the opportunity and how we can best contribute and benefit</a:t>
            </a:r>
          </a:p>
        </p:txBody>
      </p:sp>
    </p:spTree>
    <p:extLst>
      <p:ext uri="{BB962C8B-B14F-4D97-AF65-F5344CB8AC3E}">
        <p14:creationId xmlns:p14="http://schemas.microsoft.com/office/powerpoint/2010/main" val="2414185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2"/>
                                        </p:tgtEl>
                                        <p:attrNameLst>
                                          <p:attrName>style.visibility</p:attrName>
                                        </p:attrNameLst>
                                      </p:cBhvr>
                                      <p:to>
                                        <p:strVal val="visible"/>
                                      </p:to>
                                    </p:set>
                                    <p:animEffect transition="in" filter="fade">
                                      <p:cBhvr>
                                        <p:cTn id="23" dur="500"/>
                                        <p:tgtEl>
                                          <p:spTgt spid="62"/>
                                        </p:tgtEl>
                                      </p:cBhvr>
                                    </p:animEffect>
                                  </p:childTnLst>
                                </p:cTn>
                              </p:par>
                              <p:par>
                                <p:cTn id="24" presetID="10" presetClass="entr" presetSubtype="0"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63"/>
                                        </p:tgtEl>
                                        <p:attrNameLst>
                                          <p:attrName>style.visibility</p:attrName>
                                        </p:attrNameLst>
                                      </p:cBhvr>
                                      <p:to>
                                        <p:strVal val="visible"/>
                                      </p:to>
                                    </p:set>
                                    <p:animEffect transition="in" filter="fade">
                                      <p:cBhvr>
                                        <p:cTn id="31" dur="500"/>
                                        <p:tgtEl>
                                          <p:spTgt spid="63"/>
                                        </p:tgtEl>
                                      </p:cBhvr>
                                    </p:animEffect>
                                  </p:childTnLst>
                                </p:cTn>
                              </p:par>
                              <p:par>
                                <p:cTn id="32" presetID="10" presetClass="entr" presetSubtype="0" fill="hold"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62" grpId="0"/>
      <p:bldP spid="6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24662" y="1124744"/>
            <a:ext cx="1783080" cy="1015663"/>
          </a:xfrm>
          <a:prstGeom prst="rect">
            <a:avLst/>
          </a:prstGeom>
        </p:spPr>
        <p:txBody>
          <a:bodyPr wrap="square">
            <a:spAutoFit/>
          </a:bodyPr>
          <a:lstStyle/>
          <a:p>
            <a:pPr algn="ctr" rtl="1"/>
            <a:r>
              <a:rPr lang="ar-SY" sz="6000" b="1" dirty="0"/>
              <a:t>شكرا</a:t>
            </a:r>
            <a:r>
              <a:rPr lang="ar-SA" sz="6000" b="1" dirty="0"/>
              <a:t>ً</a:t>
            </a:r>
            <a:endParaRPr lang="ar-SY" sz="6000" b="1" dirty="0"/>
          </a:p>
        </p:txBody>
      </p:sp>
      <p:sp>
        <p:nvSpPr>
          <p:cNvPr id="3" name="TextBox 2"/>
          <p:cNvSpPr txBox="1"/>
          <p:nvPr/>
        </p:nvSpPr>
        <p:spPr>
          <a:xfrm>
            <a:off x="1691680" y="2708920"/>
            <a:ext cx="5801461" cy="1477328"/>
          </a:xfrm>
          <a:prstGeom prst="rect">
            <a:avLst/>
          </a:prstGeom>
          <a:solidFill>
            <a:schemeClr val="bg1"/>
          </a:solidFill>
        </p:spPr>
        <p:txBody>
          <a:bodyPr wrap="square" rtlCol="0">
            <a:spAutoFit/>
          </a:bodyPr>
          <a:lstStyle/>
          <a:p>
            <a:pPr algn="ctr"/>
            <a:endParaRPr lang="en-GB" sz="900" b="1" dirty="0"/>
          </a:p>
          <a:p>
            <a:pPr algn="ctr"/>
            <a:r>
              <a:rPr lang="en-GB" sz="2400" b="1" dirty="0"/>
              <a:t>Professor William Scott-Jackson</a:t>
            </a:r>
          </a:p>
          <a:p>
            <a:pPr algn="ctr"/>
            <a:r>
              <a:rPr lang="en-GB" sz="2400" b="1" dirty="0">
                <a:hlinkClick r:id="rId2"/>
              </a:rPr>
              <a:t>wsj@oxfordstrategicconsulting.com</a:t>
            </a:r>
            <a:endParaRPr lang="en-GB" sz="2400" b="1" dirty="0"/>
          </a:p>
          <a:p>
            <a:pPr algn="ctr"/>
            <a:r>
              <a:rPr lang="en-GB" sz="2400" b="1" dirty="0"/>
              <a:t>+447785110910</a:t>
            </a:r>
          </a:p>
          <a:p>
            <a:pPr algn="ctr"/>
            <a:endParaRPr lang="en-GB" sz="900" b="1" dirty="0"/>
          </a:p>
        </p:txBody>
      </p:sp>
      <p:sp>
        <p:nvSpPr>
          <p:cNvPr id="4" name="TextBox 3"/>
          <p:cNvSpPr txBox="1"/>
          <p:nvPr/>
        </p:nvSpPr>
        <p:spPr>
          <a:xfrm>
            <a:off x="5076056" y="1309409"/>
            <a:ext cx="2324547" cy="646331"/>
          </a:xfrm>
          <a:prstGeom prst="rect">
            <a:avLst/>
          </a:prstGeom>
          <a:noFill/>
        </p:spPr>
        <p:txBody>
          <a:bodyPr wrap="none" rtlCol="0">
            <a:spAutoFit/>
          </a:bodyPr>
          <a:lstStyle/>
          <a:p>
            <a:r>
              <a:rPr lang="en-GB" sz="3600" b="1" dirty="0"/>
              <a:t>Thank you!</a:t>
            </a:r>
          </a:p>
        </p:txBody>
      </p:sp>
    </p:spTree>
    <p:extLst>
      <p:ext uri="{BB962C8B-B14F-4D97-AF65-F5344CB8AC3E}">
        <p14:creationId xmlns:p14="http://schemas.microsoft.com/office/powerpoint/2010/main" val="469659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ounded Rectangle 18"/>
          <p:cNvSpPr/>
          <p:nvPr/>
        </p:nvSpPr>
        <p:spPr>
          <a:xfrm>
            <a:off x="3194928" y="406438"/>
            <a:ext cx="5584649" cy="3399949"/>
          </a:xfrm>
          <a:prstGeom prst="roundRect">
            <a:avLst>
              <a:gd name="adj" fmla="val 2499"/>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12" name="Rounded Rectangle 11"/>
          <p:cNvSpPr/>
          <p:nvPr/>
        </p:nvSpPr>
        <p:spPr>
          <a:xfrm>
            <a:off x="170902" y="406438"/>
            <a:ext cx="2865002" cy="3399949"/>
          </a:xfrm>
          <a:prstGeom prst="roundRect">
            <a:avLst>
              <a:gd name="adj" fmla="val 2499"/>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2" name="Title 1"/>
          <p:cNvSpPr>
            <a:spLocks noGrp="1"/>
          </p:cNvSpPr>
          <p:nvPr>
            <p:ph type="title" idx="4294967295"/>
          </p:nvPr>
        </p:nvSpPr>
        <p:spPr>
          <a:xfrm>
            <a:off x="113332" y="-95439"/>
            <a:ext cx="4659313" cy="466725"/>
          </a:xfrm>
        </p:spPr>
        <p:txBody>
          <a:bodyPr/>
          <a:lstStyle/>
          <a:p>
            <a:pPr algn="l"/>
            <a:r>
              <a:rPr lang="en-GB" sz="2400" dirty="0"/>
              <a:t>About Oxford Strategic Consulting</a:t>
            </a:r>
          </a:p>
        </p:txBody>
      </p:sp>
      <p:pic>
        <p:nvPicPr>
          <p:cNvPr id="7" name="Picture 6"/>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89936" y="656250"/>
            <a:ext cx="2832710" cy="3135849"/>
          </a:xfrm>
          <a:prstGeom prst="rect">
            <a:avLst/>
          </a:prstGeom>
        </p:spPr>
      </p:pic>
      <p:sp>
        <p:nvSpPr>
          <p:cNvPr id="3" name="TextBox 2"/>
          <p:cNvSpPr txBox="1"/>
          <p:nvPr/>
        </p:nvSpPr>
        <p:spPr>
          <a:xfrm>
            <a:off x="4788024" y="393307"/>
            <a:ext cx="4279348" cy="369332"/>
          </a:xfrm>
          <a:prstGeom prst="rect">
            <a:avLst/>
          </a:prstGeom>
          <a:noFill/>
        </p:spPr>
        <p:txBody>
          <a:bodyPr wrap="square" rtlCol="0">
            <a:spAutoFit/>
          </a:bodyPr>
          <a:lstStyle/>
          <a:p>
            <a:r>
              <a:rPr lang="en-GB" b="1" dirty="0"/>
              <a:t>Research on key HR issues</a:t>
            </a:r>
          </a:p>
        </p:txBody>
      </p:sp>
      <p:sp>
        <p:nvSpPr>
          <p:cNvPr id="9" name="TextBox 8"/>
          <p:cNvSpPr txBox="1"/>
          <p:nvPr/>
        </p:nvSpPr>
        <p:spPr>
          <a:xfrm>
            <a:off x="717780" y="392963"/>
            <a:ext cx="1673215" cy="369332"/>
          </a:xfrm>
          <a:prstGeom prst="rect">
            <a:avLst/>
          </a:prstGeom>
          <a:noFill/>
        </p:spPr>
        <p:txBody>
          <a:bodyPr wrap="none" rtlCol="0">
            <a:spAutoFit/>
          </a:bodyPr>
          <a:lstStyle/>
          <a:p>
            <a:r>
              <a:rPr lang="en-GB" b="1" dirty="0"/>
              <a:t>HR Consultancy</a:t>
            </a:r>
          </a:p>
        </p:txBody>
      </p:sp>
      <p:grpSp>
        <p:nvGrpSpPr>
          <p:cNvPr id="13" name="Group 12"/>
          <p:cNvGrpSpPr/>
          <p:nvPr/>
        </p:nvGrpSpPr>
        <p:grpSpPr>
          <a:xfrm>
            <a:off x="386926" y="3876402"/>
            <a:ext cx="7332135" cy="1249675"/>
            <a:chOff x="539552" y="4715852"/>
            <a:chExt cx="7332135" cy="1311814"/>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552" y="4715852"/>
              <a:ext cx="2904039" cy="1311814"/>
            </a:xfrm>
            <a:prstGeom prst="rect">
              <a:avLst/>
            </a:prstGeom>
          </p:spPr>
        </p:pic>
        <p:sp>
          <p:nvSpPr>
            <p:cNvPr id="10" name="TextBox 9"/>
            <p:cNvSpPr txBox="1"/>
            <p:nvPr/>
          </p:nvSpPr>
          <p:spPr>
            <a:xfrm>
              <a:off x="2774058" y="4715852"/>
              <a:ext cx="3641574" cy="369332"/>
            </a:xfrm>
            <a:prstGeom prst="rect">
              <a:avLst/>
            </a:prstGeom>
            <a:noFill/>
          </p:spPr>
          <p:txBody>
            <a:bodyPr wrap="none" rtlCol="0">
              <a:spAutoFit/>
            </a:bodyPr>
            <a:lstStyle/>
            <a:p>
              <a:r>
                <a:rPr lang="en-GB" b="1" dirty="0"/>
                <a:t>Accredited Leadership Development</a:t>
              </a:r>
            </a:p>
          </p:txBody>
        </p:sp>
        <p:sp>
          <p:nvSpPr>
            <p:cNvPr id="11" name="TextBox 10"/>
            <p:cNvSpPr txBox="1"/>
            <p:nvPr/>
          </p:nvSpPr>
          <p:spPr>
            <a:xfrm>
              <a:off x="3851920" y="5288664"/>
              <a:ext cx="4019767" cy="584775"/>
            </a:xfrm>
            <a:prstGeom prst="rect">
              <a:avLst/>
            </a:prstGeom>
            <a:noFill/>
          </p:spPr>
          <p:txBody>
            <a:bodyPr wrap="square" rtlCol="0">
              <a:spAutoFit/>
            </a:bodyPr>
            <a:lstStyle/>
            <a:p>
              <a:pPr>
                <a:spcBef>
                  <a:spcPts val="600"/>
                </a:spcBef>
                <a:spcAft>
                  <a:spcPts val="600"/>
                </a:spcAft>
              </a:pPr>
              <a:r>
                <a:rPr lang="en-US" sz="1600" dirty="0">
                  <a:solidFill>
                    <a:srgbClr val="002060"/>
                  </a:solidFill>
                </a:rPr>
                <a:t>Globally accredited GCC-tailored Management and Leadership Training &amp; Development</a:t>
              </a:r>
              <a:endParaRPr lang="en-US" sz="1600" kern="1200" dirty="0">
                <a:solidFill>
                  <a:srgbClr val="002060"/>
                </a:solidFill>
              </a:endParaRPr>
            </a:p>
          </p:txBody>
        </p:sp>
      </p:grpSp>
      <p:pic>
        <p:nvPicPr>
          <p:cNvPr id="1026" name="Picture 2" descr="http://www.oxfordstrategicconsulting.com/wp-content/uploads/2013/11/Report-Picture-for-Website-JPEG-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8185" t="4358" r="23430"/>
          <a:stretch/>
        </p:blipFill>
        <p:spPr bwMode="auto">
          <a:xfrm>
            <a:off x="5877633" y="1651614"/>
            <a:ext cx="1512168" cy="1796365"/>
          </a:xfrm>
          <a:prstGeom prst="rect">
            <a:avLst/>
          </a:prstGeom>
          <a:noFill/>
          <a:extLst>
            <a:ext uri="{909E8E84-426E-40dd-AFC4-6F175D3DCCD1}">
              <a14:hiddenFill xmlns:a14="http://schemas.microsoft.com/office/drawing/2010/main" xmlns="">
                <a:solidFill>
                  <a:srgbClr val="FFFFFF"/>
                </a:solidFill>
              </a14:hiddenFill>
            </a:ext>
          </a:extLst>
        </p:spPr>
      </p:pic>
      <p:pic>
        <p:nvPicPr>
          <p:cNvPr id="4" name="Picture 3"/>
          <p:cNvPicPr>
            <a:picLocks noChangeAspect="1"/>
          </p:cNvPicPr>
          <p:nvPr/>
        </p:nvPicPr>
        <p:blipFill>
          <a:blip r:embed="rId5"/>
          <a:stretch>
            <a:fillRect/>
          </a:stretch>
        </p:blipFill>
        <p:spPr>
          <a:xfrm>
            <a:off x="4655259" y="1630105"/>
            <a:ext cx="1283950" cy="1800000"/>
          </a:xfrm>
          <a:prstGeom prst="rect">
            <a:avLst/>
          </a:prstGeom>
        </p:spPr>
      </p:pic>
      <p:pic>
        <p:nvPicPr>
          <p:cNvPr id="5" name="Picture 4"/>
          <p:cNvPicPr>
            <a:picLocks noChangeAspect="1"/>
          </p:cNvPicPr>
          <p:nvPr/>
        </p:nvPicPr>
        <p:blipFill>
          <a:blip r:embed="rId6"/>
          <a:stretch>
            <a:fillRect/>
          </a:stretch>
        </p:blipFill>
        <p:spPr>
          <a:xfrm>
            <a:off x="7399094" y="1630105"/>
            <a:ext cx="1279900" cy="1800000"/>
          </a:xfrm>
          <a:prstGeom prst="rect">
            <a:avLst/>
          </a:prstGeom>
        </p:spPr>
      </p:pic>
      <p:pic>
        <p:nvPicPr>
          <p:cNvPr id="6" name="Picture 5"/>
          <p:cNvPicPr>
            <a:picLocks noChangeAspect="1"/>
          </p:cNvPicPr>
          <p:nvPr/>
        </p:nvPicPr>
        <p:blipFill>
          <a:blip r:embed="rId7"/>
          <a:stretch>
            <a:fillRect/>
          </a:stretch>
        </p:blipFill>
        <p:spPr>
          <a:xfrm>
            <a:off x="3345506" y="1647980"/>
            <a:ext cx="1273200" cy="1800000"/>
          </a:xfrm>
          <a:prstGeom prst="rect">
            <a:avLst/>
          </a:prstGeom>
        </p:spPr>
      </p:pic>
      <p:pic>
        <p:nvPicPr>
          <p:cNvPr id="1028" name="Picture 4" descr="http://upload.wikimedia.org/wikipedia/commons/thumb/e/e7/BP_Logo.svg/2000px-BP_Logo.svg.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381360" y="738381"/>
            <a:ext cx="558294" cy="741856"/>
          </a:xfrm>
          <a:prstGeom prst="rect">
            <a:avLst/>
          </a:prstGeom>
          <a:noFill/>
          <a:extLst>
            <a:ext uri="{909E8E84-426E-40dd-AFC4-6F175D3DCCD1}">
              <a14:hiddenFill xmlns:a14="http://schemas.microsoft.com/office/drawing/2010/main" xmlns="">
                <a:solidFill>
                  <a:srgbClr val="FFFFFF"/>
                </a:solidFill>
              </a14:hiddenFill>
            </a:ext>
          </a:extLst>
        </p:spPr>
      </p:pic>
      <p:pic>
        <p:nvPicPr>
          <p:cNvPr id="1032" name="Picture 8" descr="http://topnews.ae/images/Dubai-world-logo.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29739" y="725768"/>
            <a:ext cx="904337" cy="904337"/>
          </a:xfrm>
          <a:prstGeom prst="rect">
            <a:avLst/>
          </a:prstGeom>
          <a:noFill/>
          <a:extLst>
            <a:ext uri="{909E8E84-426E-40dd-AFC4-6F175D3DCCD1}">
              <a14:hiddenFill xmlns:a14="http://schemas.microsoft.com/office/drawing/2010/main" xmlns="">
                <a:solidFill>
                  <a:srgbClr val="FFFFFF"/>
                </a:solidFill>
              </a14:hiddenFill>
            </a:ext>
          </a:extLst>
        </p:spPr>
      </p:pic>
      <p:pic>
        <p:nvPicPr>
          <p:cNvPr id="1034" name="Picture 10" descr="http://upload.wikimedia.org/wikipedia/en/thumb/f/ff/Saudi_Aramco.svg/1280px-Saudi_Aramco.svg.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689182" y="934016"/>
            <a:ext cx="1289128" cy="470325"/>
          </a:xfrm>
          <a:prstGeom prst="rect">
            <a:avLst/>
          </a:prstGeom>
          <a:noFill/>
          <a:extLst>
            <a:ext uri="{909E8E84-426E-40dd-AFC4-6F175D3DCCD1}">
              <a14:hiddenFill xmlns:a14="http://schemas.microsoft.com/office/drawing/2010/main" xmlns="">
                <a:solidFill>
                  <a:srgbClr val="FFFFFF"/>
                </a:solidFill>
              </a14:hiddenFill>
            </a:ext>
          </a:extLst>
        </p:spPr>
      </p:pic>
      <p:pic>
        <p:nvPicPr>
          <p:cNvPr id="1038" name="Picture 14" descr="http://www.brandsoftheworld.com/sites/default/files/styles/logo-thumbnail/public/0015/2720/brand.gif"/>
          <p:cNvPicPr>
            <a:picLocks noChangeAspect="1" noChangeArrowheads="1"/>
          </p:cNvPicPr>
          <p:nvPr/>
        </p:nvPicPr>
        <p:blipFill rotWithShape="1">
          <a:blip r:embed="rId11">
            <a:extLst>
              <a:ext uri="{28A0092B-C50C-407E-A947-70E740481C1C}">
                <a14:useLocalDpi xmlns:a14="http://schemas.microsoft.com/office/drawing/2010/main" val="0"/>
              </a:ext>
            </a:extLst>
          </a:blip>
          <a:srcRect t="39002" b="42098"/>
          <a:stretch/>
        </p:blipFill>
        <p:spPr bwMode="auto">
          <a:xfrm>
            <a:off x="3361693" y="1117064"/>
            <a:ext cx="1281968" cy="242289"/>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Box 13"/>
          <p:cNvSpPr txBox="1"/>
          <p:nvPr/>
        </p:nvSpPr>
        <p:spPr>
          <a:xfrm>
            <a:off x="6350910" y="2224814"/>
            <a:ext cx="1038891" cy="646331"/>
          </a:xfrm>
          <a:prstGeom prst="rect">
            <a:avLst/>
          </a:prstGeom>
          <a:solidFill>
            <a:srgbClr val="00A54F"/>
          </a:solidFill>
        </p:spPr>
        <p:txBody>
          <a:bodyPr wrap="square" rtlCol="0">
            <a:spAutoFit/>
          </a:bodyPr>
          <a:lstStyle/>
          <a:p>
            <a:r>
              <a:rPr lang="en-GB" sz="1200" dirty="0">
                <a:solidFill>
                  <a:schemeClr val="bg1"/>
                </a:solidFill>
              </a:rPr>
              <a:t>MAXMISING EMIRATI TALENT</a:t>
            </a:r>
          </a:p>
        </p:txBody>
      </p:sp>
      <p:sp>
        <p:nvSpPr>
          <p:cNvPr id="20" name="Rounded Rectangle 19"/>
          <p:cNvSpPr/>
          <p:nvPr/>
        </p:nvSpPr>
        <p:spPr>
          <a:xfrm>
            <a:off x="182352" y="3889207"/>
            <a:ext cx="8608675" cy="1298571"/>
          </a:xfrm>
          <a:prstGeom prst="roundRect">
            <a:avLst>
              <a:gd name="adj" fmla="val 2499"/>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Tree>
    <p:extLst>
      <p:ext uri="{BB962C8B-B14F-4D97-AF65-F5344CB8AC3E}">
        <p14:creationId xmlns:p14="http://schemas.microsoft.com/office/powerpoint/2010/main" val="1500011942"/>
      </p:ext>
    </p:extLst>
  </p:cSld>
  <p:clrMapOvr>
    <a:masterClrMapping/>
  </p:clrMapOvr>
</p:sld>
</file>

<file path=ppt/theme/theme1.xml><?xml version="1.0" encoding="utf-8"?>
<a:theme xmlns:a="http://schemas.openxmlformats.org/drawingml/2006/main" name="OxfordStrategicConsulting_template">
  <a:themeElements>
    <a:clrScheme name="Oxford Strategic Consulting">
      <a:dk1>
        <a:srgbClr val="0A4C84"/>
      </a:dk1>
      <a:lt1>
        <a:sysClr val="window" lastClr="FFFFFF"/>
      </a:lt1>
      <a:dk2>
        <a:srgbClr val="0A4C84"/>
      </a:dk2>
      <a:lt2>
        <a:srgbClr val="ECEDD1"/>
      </a:lt2>
      <a:accent1>
        <a:srgbClr val="FFCB05"/>
      </a:accent1>
      <a:accent2>
        <a:srgbClr val="E10D5F"/>
      </a:accent2>
      <a:accent3>
        <a:srgbClr val="942B6A"/>
      </a:accent3>
      <a:accent4>
        <a:srgbClr val="538E5D"/>
      </a:accent4>
      <a:accent5>
        <a:srgbClr val="0E2245"/>
      </a:accent5>
      <a:accent6>
        <a:srgbClr val="687D9D"/>
      </a:accent6>
      <a:hlink>
        <a:srgbClr val="E10D5F"/>
      </a:hlink>
      <a:folHlink>
        <a:srgbClr val="FFCB05"/>
      </a:folHlink>
    </a:clrScheme>
    <a:fontScheme name="OSC">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OxfordStrategicConsulting_template</Template>
  <TotalTime>17953</TotalTime>
  <Words>1027</Words>
  <Application>Microsoft Office PowerPoint</Application>
  <PresentationFormat>On-screen Show (4:3)</PresentationFormat>
  <Paragraphs>189</Paragraphs>
  <Slides>19</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Algerian</vt:lpstr>
      <vt:lpstr>Arial</vt:lpstr>
      <vt:lpstr>Bariol Bold</vt:lpstr>
      <vt:lpstr>Bariol Regular</vt:lpstr>
      <vt:lpstr>Calibri</vt:lpstr>
      <vt:lpstr>Times New Roman</vt:lpstr>
      <vt:lpstr>OxfordStrategicConsulting_template</vt:lpstr>
      <vt:lpstr>PowerPoint Presentation</vt:lpstr>
      <vt:lpstr>Agenda</vt:lpstr>
      <vt:lpstr>Saudi Vision 2030:  Capability Shifts</vt:lpstr>
      <vt:lpstr>Strategic Capabilities: What are they?  </vt:lpstr>
      <vt:lpstr>Saudi Vision 2030 and Transformation Plan</vt:lpstr>
      <vt:lpstr>Transformation Plan: Selected sectors and required capabilities</vt:lpstr>
      <vt:lpstr>Military manufacturing: Requirement for skilled Saudis</vt:lpstr>
      <vt:lpstr>Tourism &amp; Hospitality 800,000 Saudis: Strategic Capabilities? </vt:lpstr>
      <vt:lpstr>The DiSC process</vt:lpstr>
      <vt:lpstr>PowerPoint Presentation</vt:lpstr>
      <vt:lpstr>PowerPoint Presentation</vt:lpstr>
      <vt:lpstr>PowerPoint Presentation</vt:lpstr>
      <vt:lpstr>Enabling Capabilities</vt:lpstr>
      <vt:lpstr>Enabling Capabilities: Effective Human Resource functions</vt:lpstr>
      <vt:lpstr>Enabling Capabilities: Leadership</vt:lpstr>
      <vt:lpstr>Enabling Capabilities: Ability to attract, develop, retain  national talent</vt:lpstr>
      <vt:lpstr>In Summary</vt:lpstr>
      <vt:lpstr>PowerPoint Presentation</vt:lpstr>
      <vt:lpstr>About Oxford Strategic Consulting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hjgjgkkgkglgllg</dc:title>
  <dc:creator>Martin</dc:creator>
  <cp:lastModifiedBy>Prof William Scott-Jackson</cp:lastModifiedBy>
  <cp:revision>623</cp:revision>
  <dcterms:created xsi:type="dcterms:W3CDTF">2015-03-03T21:27:39Z</dcterms:created>
  <dcterms:modified xsi:type="dcterms:W3CDTF">2016-07-18T07:20:04Z</dcterms:modified>
</cp:coreProperties>
</file>